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6" r:id="rId12"/>
  </p:sldIdLst>
  <p:sldSz cx="6858000" cy="9144000" type="screen4x3"/>
  <p:notesSz cx="9601200" cy="7315200"/>
  <p:custDataLst>
    <p:tags r:id="rId15"/>
  </p:custDataLst>
  <p:defaultTextStyle>
    <a:defPPr>
      <a:defRPr lang="en-US"/>
    </a:defPPr>
    <a:lvl1pPr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278">
          <p15:clr>
            <a:srgbClr val="A4A3A4"/>
          </p15:clr>
        </p15:guide>
        <p15:guide id="2" pos="238">
          <p15:clr>
            <a:srgbClr val="A4A3A4"/>
          </p15:clr>
        </p15:guide>
      </p15:sldGuideLst>
    </p:ext>
    <p:ext uri="{2D200454-40CA-4A62-9FC3-DE9A4176ACB9}">
      <p15:notesGuideLst xmlns:p15="http://schemas.microsoft.com/office/powerpoint/2012/main" xmlns="">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E9"/>
    <a:srgbClr val="E8690B"/>
    <a:srgbClr val="DE3F15"/>
    <a:srgbClr val="CC0000"/>
    <a:srgbClr val="FFD939"/>
    <a:srgbClr val="000099"/>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2" y="1362"/>
      </p:cViewPr>
      <p:guideLst>
        <p:guide orient="horz" pos="1278"/>
        <p:guide pos="2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2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8941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3" name="Rectangle 3"/>
          <p:cNvSpPr>
            <a:spLocks noGrp="1" noChangeArrowheads="1"/>
          </p:cNvSpPr>
          <p:nvPr>
            <p:ph type="dt" sz="quarter" idx="1"/>
          </p:nvPr>
        </p:nvSpPr>
        <p:spPr bwMode="auto">
          <a:xfrm>
            <a:off x="5480050" y="0"/>
            <a:ext cx="4106863" cy="401638"/>
          </a:xfrm>
          <a:prstGeom prst="rect">
            <a:avLst/>
          </a:prstGeom>
          <a:noFill/>
          <a:ln w="28575">
            <a:noFill/>
            <a:miter lim="800000"/>
            <a:headEnd type="none" w="sm" len="sm"/>
            <a:tailEnd type="none" w="sm" len="sm"/>
          </a:ln>
          <a:effectLst/>
        </p:spPr>
        <p:txBody>
          <a:bodyPr vert="horz" wrap="square" lIns="48291" tIns="48291" rIns="48291" bIns="48291" numCol="1" anchor="t" anchorCtr="0" compatLnSpc="1">
            <a:prstTxWarp prst="textNoShape">
              <a:avLst/>
            </a:prstTxWarp>
          </a:bodyPr>
          <a:lstStyle>
            <a:lvl1pPr algn="r" defTabSz="963613">
              <a:defRPr sz="1300">
                <a:solidFill>
                  <a:schemeClr val="bg1"/>
                </a:solidFill>
                <a:ea typeface="宋体" panose="02010600030101010101" pitchFamily="2" charset="-122"/>
              </a:defRPr>
            </a:lvl1pPr>
          </a:lstStyle>
          <a:p>
            <a:endParaRPr lang="en-CA" altLang="zh-CN"/>
          </a:p>
        </p:txBody>
      </p:sp>
      <p:sp>
        <p:nvSpPr>
          <p:cNvPr id="56324" name="Rectangle 4"/>
          <p:cNvSpPr>
            <a:spLocks noGrp="1" noChangeArrowheads="1"/>
          </p:cNvSpPr>
          <p:nvPr>
            <p:ph type="ftr" sz="quarter" idx="2"/>
          </p:nvPr>
        </p:nvSpPr>
        <p:spPr bwMode="auto">
          <a:xfrm>
            <a:off x="0" y="6913563"/>
            <a:ext cx="418941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defTabSz="963613">
              <a:defRPr sz="1300">
                <a:solidFill>
                  <a:schemeClr val="bg1"/>
                </a:solidFill>
                <a:ea typeface="宋体" panose="02010600030101010101" pitchFamily="2" charset="-122"/>
              </a:defRPr>
            </a:lvl1pPr>
          </a:lstStyle>
          <a:p>
            <a:endParaRPr lang="en-CA" altLang="zh-CN"/>
          </a:p>
        </p:txBody>
      </p:sp>
      <p:sp>
        <p:nvSpPr>
          <p:cNvPr id="56325" name="Rectangle 5"/>
          <p:cNvSpPr>
            <a:spLocks noGrp="1" noChangeArrowheads="1"/>
          </p:cNvSpPr>
          <p:nvPr>
            <p:ph type="sldNum" sz="quarter" idx="3"/>
          </p:nvPr>
        </p:nvSpPr>
        <p:spPr bwMode="auto">
          <a:xfrm>
            <a:off x="5480050" y="6913563"/>
            <a:ext cx="4106863" cy="401637"/>
          </a:xfrm>
          <a:prstGeom prst="rect">
            <a:avLst/>
          </a:prstGeom>
          <a:noFill/>
          <a:ln w="28575">
            <a:noFill/>
            <a:miter lim="800000"/>
            <a:headEnd type="none" w="sm" len="sm"/>
            <a:tailEnd type="none" w="sm" len="sm"/>
          </a:ln>
          <a:effectLst/>
        </p:spPr>
        <p:txBody>
          <a:bodyPr vert="horz" wrap="square" lIns="48291" tIns="48291" rIns="48291" bIns="48291" numCol="1" anchor="b" anchorCtr="0" compatLnSpc="1">
            <a:prstTxWarp prst="textNoShape">
              <a:avLst/>
            </a:prstTxWarp>
          </a:bodyPr>
          <a:lstStyle>
            <a:lvl1pPr algn="r" defTabSz="963613">
              <a:defRPr sz="1300">
                <a:solidFill>
                  <a:schemeClr val="bg1"/>
                </a:solidFill>
                <a:ea typeface="宋体" panose="02010600030101010101" pitchFamily="2" charset="-122"/>
              </a:defRPr>
            </a:lvl1pPr>
          </a:lstStyle>
          <a:p>
            <a:fld id="{471BB6E3-7661-46E6-A865-5844B418111C}" type="slidenum">
              <a:rPr lang="zh-CN" altLang="en-CA"/>
              <a:pPr/>
              <a:t>‹#›</a:t>
            </a:fld>
            <a:endParaRPr lang="en-CA" altLang="zh-CN"/>
          </a:p>
        </p:txBody>
      </p:sp>
    </p:spTree>
    <p:extLst>
      <p:ext uri="{BB962C8B-B14F-4D97-AF65-F5344CB8AC3E}">
        <p14:creationId xmlns:p14="http://schemas.microsoft.com/office/powerpoint/2010/main" val="15203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Grp="1" noRot="1" noChangeAspect="1" noChangeArrowheads="1" noTextEdit="1"/>
          </p:cNvSpPr>
          <p:nvPr>
            <p:ph type="sldImg" idx="2"/>
          </p:nvPr>
        </p:nvSpPr>
        <p:spPr bwMode="auto">
          <a:xfrm>
            <a:off x="2655888" y="341313"/>
            <a:ext cx="4497387" cy="5995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9" name="Rectangle 11"/>
          <p:cNvSpPr>
            <a:spLocks noGrp="1" noChangeArrowheads="1"/>
          </p:cNvSpPr>
          <p:nvPr>
            <p:ph type="body" sz="quarter" idx="3"/>
          </p:nvPr>
        </p:nvSpPr>
        <p:spPr bwMode="auto">
          <a:xfrm>
            <a:off x="228600" y="6356350"/>
            <a:ext cx="9186863" cy="919163"/>
          </a:xfrm>
          <a:prstGeom prst="rect">
            <a:avLst/>
          </a:prstGeom>
          <a:noFill/>
          <a:ln w="9525">
            <a:noFill/>
            <a:miter lim="800000"/>
            <a:headEnd/>
            <a:tailEnd/>
          </a:ln>
          <a:effectLst/>
        </p:spPr>
        <p:txBody>
          <a:bodyPr vert="horz" wrap="square" lIns="96582" tIns="48291" rIns="96582" bIns="48291" numCol="1" anchor="t" anchorCtr="0" compatLnSpc="1">
            <a:prstTxWarp prst="textNoShape">
              <a:avLst/>
            </a:prstTxWarp>
          </a:bodyPr>
          <a:lstStyle/>
          <a:p>
            <a:pPr lvl="0"/>
            <a:r>
              <a:rPr lang="en-CA" altLang="zh-CN" noProof="0" smtClean="0"/>
              <a:t>Click to edit Master text styles</a:t>
            </a:r>
          </a:p>
          <a:p>
            <a:pPr lvl="1"/>
            <a:r>
              <a:rPr lang="en-CA" altLang="zh-CN" noProof="0" smtClean="0"/>
              <a:t>Second level</a:t>
            </a:r>
          </a:p>
          <a:p>
            <a:pPr lvl="2"/>
            <a:r>
              <a:rPr lang="en-CA" altLang="zh-CN" noProof="0" smtClean="0"/>
              <a:t>Third level</a:t>
            </a:r>
          </a:p>
          <a:p>
            <a:pPr lvl="3"/>
            <a:r>
              <a:rPr lang="en-CA" altLang="zh-CN" noProof="0" smtClean="0"/>
              <a:t>Fourth level</a:t>
            </a:r>
          </a:p>
          <a:p>
            <a:pPr lvl="4"/>
            <a:r>
              <a:rPr lang="en-CA" altLang="zh-CN" noProof="0" smtClean="0"/>
              <a:t>Fifth level</a:t>
            </a:r>
          </a:p>
        </p:txBody>
      </p:sp>
    </p:spTree>
    <p:extLst>
      <p:ext uri="{BB962C8B-B14F-4D97-AF65-F5344CB8AC3E}">
        <p14:creationId xmlns:p14="http://schemas.microsoft.com/office/powerpoint/2010/main" val="107509357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1pPr>
    <a:lvl2pPr marL="4572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2pPr>
    <a:lvl3pPr marL="9144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3pPr>
    <a:lvl4pPr marL="13716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4pPr>
    <a:lvl5pPr marL="1828800" algn="l" rtl="0" eaLnBrk="0" fontAlgn="base" hangingPunct="0">
      <a:spcBef>
        <a:spcPct val="0"/>
      </a:spcBef>
      <a:spcAft>
        <a:spcPct val="0"/>
      </a:spcAft>
      <a:defRPr sz="1100" kern="1200">
        <a:solidFill>
          <a:schemeClr val="tx1"/>
        </a:solidFill>
        <a:latin typeface="Verdana"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618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31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57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060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01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284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861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345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39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576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259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Presentation Title"/>
          <p:cNvSpPr>
            <a:spLocks noGrp="1" noChangeArrowheads="1"/>
          </p:cNvSpPr>
          <p:nvPr>
            <p:ph type="ctrTitle" sz="quarter"/>
          </p:nvPr>
        </p:nvSpPr>
        <p:spPr bwMode="auto">
          <a:xfrm>
            <a:off x="485775" y="5910263"/>
            <a:ext cx="6162675" cy="600075"/>
          </a:xfrm>
          <a:prstGeom prst="rect">
            <a:avLst/>
          </a:prstGeom>
          <a:noFill/>
          <a:ln>
            <a:miter lim="800000"/>
            <a:headEnd/>
            <a:tailEnd/>
          </a:ln>
        </p:spPr>
        <p:txBody>
          <a:bodyPr vert="horz" wrap="square" lIns="82615" tIns="41308" rIns="82615" bIns="41308" numCol="1" anchor="b" anchorCtr="0" compatLnSpc="1">
            <a:prstTxWarp prst="textNoShape">
              <a:avLst/>
            </a:prstTxWarp>
            <a:spAutoFit/>
          </a:bodyPr>
          <a:lstStyle>
            <a:lvl1pPr>
              <a:defRPr sz="3400" b="1" noProof="1"/>
            </a:lvl1pPr>
          </a:lstStyle>
          <a:p>
            <a:endParaRPr lang="en-US" noProof="1"/>
          </a:p>
        </p:txBody>
      </p:sp>
      <p:sp>
        <p:nvSpPr>
          <p:cNvPr id="3075" name="Sub Title"/>
          <p:cNvSpPr>
            <a:spLocks noGrp="1" noChangeArrowheads="1"/>
          </p:cNvSpPr>
          <p:nvPr>
            <p:ph type="subTitle" sz="quarter" idx="1"/>
          </p:nvPr>
        </p:nvSpPr>
        <p:spPr bwMode="auto">
          <a:xfrm>
            <a:off x="485775" y="6510338"/>
            <a:ext cx="6167438" cy="541337"/>
          </a:xfrm>
          <a:prstGeom prst="rect">
            <a:avLst/>
          </a:prstGeom>
          <a:noFill/>
          <a:ln>
            <a:miter lim="800000"/>
            <a:headEnd/>
            <a:tailEnd/>
          </a:ln>
        </p:spPr>
        <p:txBody>
          <a:bodyPr vert="horz" wrap="square" lIns="82615" tIns="41308" rIns="82615" bIns="41308" numCol="1" anchor="t" anchorCtr="0" compatLnSpc="1">
            <a:prstTxWarp prst="textNoShape">
              <a:avLst/>
            </a:prstTxWarp>
            <a:spAutoFit/>
          </a:bodyPr>
          <a:lstStyle>
            <a:lvl1pPr marL="0" indent="0">
              <a:spcBef>
                <a:spcPct val="0"/>
              </a:spcBef>
              <a:buFont typeface="Verdana" pitchFamily="34" charset="0"/>
              <a:buNone/>
              <a:defRPr sz="3000" noProof="1"/>
            </a:lvl1pPr>
          </a:lstStyle>
          <a:p>
            <a:endParaRPr lang="en-US" noProof="1"/>
          </a:p>
        </p:txBody>
      </p:sp>
    </p:spTree>
    <p:extLst>
      <p:ext uri="{BB962C8B-B14F-4D97-AF65-F5344CB8AC3E}">
        <p14:creationId xmlns:p14="http://schemas.microsoft.com/office/powerpoint/2010/main" val="27179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6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8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0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3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6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125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1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08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21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930400" y="546100"/>
            <a:ext cx="146050" cy="152400"/>
          </a:xfrm>
          <a:prstGeom prst="rect">
            <a:avLst/>
          </a:prstGeom>
          <a:solidFill>
            <a:schemeClr val="tx2"/>
          </a:solidFill>
          <a:ln w="19050">
            <a:solidFill>
              <a:schemeClr val="tx2"/>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5" name="Rectangle 4"/>
          <p:cNvSpPr/>
          <p:nvPr userDrawn="1"/>
        </p:nvSpPr>
        <p:spPr>
          <a:xfrm>
            <a:off x="0" y="566738"/>
            <a:ext cx="6858000" cy="14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endParaRPr lang="es-ES">
              <a:solidFill>
                <a:srgbClr val="B2B2B2"/>
              </a:solidFill>
            </a:endParaRPr>
          </a:p>
        </p:txBody>
      </p:sp>
      <p:pic>
        <p:nvPicPr>
          <p:cNvPr id="1028" name="Picture 6" descr="EasyBib High R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763" y="115888"/>
            <a:ext cx="1450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820738" rtl="0" eaLnBrk="0" fontAlgn="base" hangingPunct="0">
        <a:spcBef>
          <a:spcPct val="0"/>
        </a:spcBef>
        <a:spcAft>
          <a:spcPct val="0"/>
        </a:spcAft>
        <a:defRPr sz="3000">
          <a:solidFill>
            <a:schemeClr val="tx1"/>
          </a:solidFill>
          <a:latin typeface="+mj-lt"/>
          <a:ea typeface="MS PGothic" panose="020B0600070205080204" pitchFamily="34" charset="-128"/>
          <a:cs typeface="MS PGothic" charset="0"/>
        </a:defRPr>
      </a:lvl1pPr>
      <a:lvl2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2pPr>
      <a:lvl3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3pPr>
      <a:lvl4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4pPr>
      <a:lvl5pPr algn="l" defTabSz="820738" rtl="0" eaLnBrk="0" fontAlgn="base" hangingPunct="0">
        <a:spcBef>
          <a:spcPct val="0"/>
        </a:spcBef>
        <a:spcAft>
          <a:spcPct val="0"/>
        </a:spcAft>
        <a:defRPr sz="3000">
          <a:solidFill>
            <a:schemeClr val="tx1"/>
          </a:solidFill>
          <a:latin typeface="Verdana" pitchFamily="34" charset="0"/>
          <a:ea typeface="MS PGothic" panose="020B0600070205080204" pitchFamily="34" charset="-128"/>
          <a:cs typeface="MS PGothic" charset="0"/>
        </a:defRPr>
      </a:lvl5pPr>
      <a:lvl6pPr marL="457200" algn="l" defTabSz="820738" rtl="0" eaLnBrk="0" fontAlgn="base" hangingPunct="0">
        <a:spcBef>
          <a:spcPct val="0"/>
        </a:spcBef>
        <a:spcAft>
          <a:spcPct val="0"/>
        </a:spcAft>
        <a:defRPr sz="3000">
          <a:solidFill>
            <a:schemeClr val="tx1"/>
          </a:solidFill>
          <a:latin typeface="Verdana" pitchFamily="34" charset="0"/>
        </a:defRPr>
      </a:lvl6pPr>
      <a:lvl7pPr marL="914400" algn="l" defTabSz="820738" rtl="0" eaLnBrk="0" fontAlgn="base" hangingPunct="0">
        <a:spcBef>
          <a:spcPct val="0"/>
        </a:spcBef>
        <a:spcAft>
          <a:spcPct val="0"/>
        </a:spcAft>
        <a:defRPr sz="3000">
          <a:solidFill>
            <a:schemeClr val="tx1"/>
          </a:solidFill>
          <a:latin typeface="Verdana" pitchFamily="34" charset="0"/>
        </a:defRPr>
      </a:lvl7pPr>
      <a:lvl8pPr marL="1371600" algn="l" defTabSz="820738" rtl="0" eaLnBrk="0" fontAlgn="base" hangingPunct="0">
        <a:spcBef>
          <a:spcPct val="0"/>
        </a:spcBef>
        <a:spcAft>
          <a:spcPct val="0"/>
        </a:spcAft>
        <a:defRPr sz="3000">
          <a:solidFill>
            <a:schemeClr val="tx1"/>
          </a:solidFill>
          <a:latin typeface="Verdana" pitchFamily="34" charset="0"/>
        </a:defRPr>
      </a:lvl8pPr>
      <a:lvl9pPr marL="1828800" algn="l" defTabSz="820738" rtl="0" eaLnBrk="0" fontAlgn="base" hangingPunct="0">
        <a:spcBef>
          <a:spcPct val="0"/>
        </a:spcBef>
        <a:spcAft>
          <a:spcPct val="0"/>
        </a:spcAft>
        <a:defRPr sz="3000">
          <a:solidFill>
            <a:schemeClr val="tx1"/>
          </a:solidFill>
          <a:latin typeface="Verdana" pitchFamily="34" charset="0"/>
        </a:defRPr>
      </a:lvl9pPr>
    </p:titleStyle>
    <p:bodyStyle>
      <a:lvl1pPr marL="252413" indent="-252413" algn="l" rtl="0" eaLnBrk="0" fontAlgn="base" hangingPunct="0">
        <a:spcBef>
          <a:spcPct val="40000"/>
        </a:spcBef>
        <a:spcAft>
          <a:spcPct val="0"/>
        </a:spcAft>
        <a:buClr>
          <a:schemeClr val="tx1"/>
        </a:buClr>
        <a:buFont typeface="Verdana" panose="020B0604030504040204" pitchFamily="34" charset="0"/>
        <a:buChar char="•"/>
        <a:defRPr sz="2200">
          <a:solidFill>
            <a:schemeClr val="tx1"/>
          </a:solidFill>
          <a:latin typeface="+mn-lt"/>
          <a:ea typeface="MS PGothic" panose="020B0600070205080204" pitchFamily="34" charset="-128"/>
          <a:cs typeface="MS PGothic" charset="0"/>
        </a:defRPr>
      </a:lvl1pPr>
      <a:lvl2pPr marL="534988" indent="-10953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2pPr>
      <a:lvl3pPr marL="981075" indent="-268288" algn="l" rtl="0" eaLnBrk="0" fontAlgn="base" hangingPunct="0">
        <a:spcBef>
          <a:spcPct val="20000"/>
        </a:spcBef>
        <a:spcAft>
          <a:spcPct val="0"/>
        </a:spcAft>
        <a:buClr>
          <a:schemeClr val="tx1"/>
        </a:buClr>
        <a:buFont typeface="Marlett" pitchFamily="2" charset="2"/>
        <a:buChar char="8"/>
        <a:defRPr sz="1900">
          <a:solidFill>
            <a:schemeClr val="tx1"/>
          </a:solidFill>
          <a:latin typeface="+mn-lt"/>
          <a:ea typeface="MS PGothic" panose="020B0600070205080204" pitchFamily="34" charset="-128"/>
          <a:cs typeface="MS PGothic" charset="0"/>
        </a:defRPr>
      </a:lvl3pPr>
      <a:lvl4pPr marL="1350963" indent="-192088" algn="l" rtl="0" eaLnBrk="0" fontAlgn="base" hangingPunct="0">
        <a:spcBef>
          <a:spcPct val="20000"/>
        </a:spcBef>
        <a:spcAft>
          <a:spcPct val="0"/>
        </a:spcAft>
        <a:buClr>
          <a:schemeClr val="tx1"/>
        </a:buClr>
        <a:buChar char="-"/>
        <a:defRPr sz="1900">
          <a:solidFill>
            <a:schemeClr val="tx1"/>
          </a:solidFill>
          <a:latin typeface="+mn-lt"/>
          <a:ea typeface="MS PGothic" panose="020B0600070205080204" pitchFamily="34" charset="-128"/>
          <a:cs typeface="MS PGothic" charset="0"/>
        </a:defRPr>
      </a:lvl4pPr>
      <a:lvl5pPr marL="20113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ea typeface="MS PGothic" panose="020B0600070205080204" pitchFamily="34" charset="-128"/>
          <a:cs typeface="MS PGothic" charset="0"/>
        </a:defRPr>
      </a:lvl5pPr>
      <a:lvl6pPr marL="24685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6pPr>
      <a:lvl7pPr marL="29257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7pPr>
      <a:lvl8pPr marL="33829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8pPr>
      <a:lvl9pPr marL="3840163" indent="-317500" algn="l" rtl="0" eaLnBrk="0" fontAlgn="base" hangingPunct="0">
        <a:spcBef>
          <a:spcPct val="0"/>
        </a:spcBef>
        <a:spcAft>
          <a:spcPct val="0"/>
        </a:spcAft>
        <a:buClr>
          <a:srgbClr val="FFFF66"/>
        </a:buClr>
        <a:buFont typeface="Marlett" pitchFamily="2" charset="2"/>
        <a:buChar char="8"/>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409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409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410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410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410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4103"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410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410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410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0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410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411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411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1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411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1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411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411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2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412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4123"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pic>
        <p:nvPicPr>
          <p:cNvPr id="412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16050"/>
            <a:ext cx="3627438"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25" name="TextBox 8"/>
          <p:cNvSpPr txBox="1">
            <a:spLocks noChangeArrowheads="1"/>
          </p:cNvSpPr>
          <p:nvPr/>
        </p:nvSpPr>
        <p:spPr bwMode="auto">
          <a:xfrm>
            <a:off x="4140200" y="1808163"/>
            <a:ext cx="2247900" cy="554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4126" name="TextBox 9"/>
          <p:cNvSpPr txBox="1">
            <a:spLocks noChangeArrowheads="1"/>
          </p:cNvSpPr>
          <p:nvPr/>
        </p:nvSpPr>
        <p:spPr bwMode="auto">
          <a:xfrm>
            <a:off x="4133850" y="378618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pic>
        <p:nvPicPr>
          <p:cNvPr id="4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475" y="5483225"/>
            <a:ext cx="2392363" cy="1798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8"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8" y="7616825"/>
            <a:ext cx="3748087"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4130" name="TextBox 13"/>
          <p:cNvSpPr txBox="1">
            <a:spLocks noChangeArrowheads="1"/>
          </p:cNvSpPr>
          <p:nvPr/>
        </p:nvSpPr>
        <p:spPr bwMode="auto">
          <a:xfrm>
            <a:off x="4318000" y="7296150"/>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4131" name="TextBox 14"/>
          <p:cNvSpPr txBox="1">
            <a:spLocks noChangeArrowheads="1"/>
          </p:cNvSpPr>
          <p:nvPr/>
        </p:nvSpPr>
        <p:spPr bwMode="auto">
          <a:xfrm>
            <a:off x="-76200" y="5210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4132" name="TextBox 38"/>
          <p:cNvSpPr txBox="1">
            <a:spLocks noChangeArrowheads="1"/>
          </p:cNvSpPr>
          <p:nvPr/>
        </p:nvSpPr>
        <p:spPr bwMode="auto">
          <a:xfrm>
            <a:off x="260350" y="734060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4133"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cxnSp>
        <p:nvCxnSpPr>
          <p:cNvPr id="4134" name="Straight Arrow Connector 17"/>
          <p:cNvCxnSpPr>
            <a:cxnSpLocks noChangeShapeType="1"/>
          </p:cNvCxnSpPr>
          <p:nvPr/>
        </p:nvCxnSpPr>
        <p:spPr bwMode="auto">
          <a:xfrm flipH="1">
            <a:off x="1346200" y="7442200"/>
            <a:ext cx="2947988" cy="6318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5" name="Straight Arrow Connector 19"/>
          <p:cNvCxnSpPr>
            <a:cxnSpLocks noChangeShapeType="1"/>
          </p:cNvCxnSpPr>
          <p:nvPr/>
        </p:nvCxnSpPr>
        <p:spPr bwMode="auto">
          <a:xfrm flipH="1" flipV="1">
            <a:off x="977900" y="5641975"/>
            <a:ext cx="2370138" cy="1619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6" name="Straight Arrow Connector 21"/>
          <p:cNvCxnSpPr>
            <a:cxnSpLocks noChangeShapeType="1"/>
          </p:cNvCxnSpPr>
          <p:nvPr/>
        </p:nvCxnSpPr>
        <p:spPr bwMode="auto">
          <a:xfrm flipH="1">
            <a:off x="615950" y="1955800"/>
            <a:ext cx="3440113" cy="14303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37" name="Straight Arrow Connector 23"/>
          <p:cNvCxnSpPr>
            <a:cxnSpLocks noChangeShapeType="1"/>
          </p:cNvCxnSpPr>
          <p:nvPr/>
        </p:nvCxnSpPr>
        <p:spPr bwMode="auto">
          <a:xfrm flipH="1" flipV="1">
            <a:off x="1039813" y="3517900"/>
            <a:ext cx="3016250" cy="3619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253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253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253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253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2534" name="Text Box 61"/>
          <p:cNvSpPr txBox="1">
            <a:spLocks noChangeArrowheads="1"/>
          </p:cNvSpPr>
          <p:nvPr/>
        </p:nvSpPr>
        <p:spPr bwMode="auto">
          <a:xfrm>
            <a:off x="204788" y="8794750"/>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253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253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253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254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254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254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4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254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4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4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254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255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51"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255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A Special Note on Wikipedia</a:t>
            </a:r>
          </a:p>
        </p:txBody>
      </p:sp>
      <p:sp>
        <p:nvSpPr>
          <p:cNvPr id="22554" name="TextBox 8"/>
          <p:cNvSpPr txBox="1">
            <a:spLocks noChangeArrowheads="1"/>
          </p:cNvSpPr>
          <p:nvPr/>
        </p:nvSpPr>
        <p:spPr bwMode="auto">
          <a:xfrm>
            <a:off x="4445000" y="2673350"/>
            <a:ext cx="2232025" cy="209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all users, and therefore it is impossible to discern their credentials and authority to speak on any given subject. This is the main reason why Wikipedia.org should not be cited. While many of the articles on the site have citations and current dates, the fact that the articles are written by users who are not credible and cannot be identified.</a:t>
            </a:r>
          </a:p>
        </p:txBody>
      </p:sp>
      <p:sp>
        <p:nvSpPr>
          <p:cNvPr id="22555" name="TextBox 9"/>
          <p:cNvSpPr txBox="1">
            <a:spLocks noChangeArrowheads="1"/>
          </p:cNvSpPr>
          <p:nvPr/>
        </p:nvSpPr>
        <p:spPr bwMode="auto">
          <a:xfrm>
            <a:off x="28575" y="7048500"/>
            <a:ext cx="316071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22556" name="TextBox 12"/>
          <p:cNvSpPr txBox="1">
            <a:spLocks noChangeArrowheads="1"/>
          </p:cNvSpPr>
          <p:nvPr/>
        </p:nvSpPr>
        <p:spPr bwMode="auto">
          <a:xfrm>
            <a:off x="3656013" y="5199063"/>
            <a:ext cx="2439987"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This source provides citations for the information published as well as links to related content. However,</a:t>
            </a:r>
          </a:p>
          <a:p>
            <a:r>
              <a:rPr lang="en-US" sz="1000"/>
              <a:t>this is not necessarily true of all</a:t>
            </a:r>
          </a:p>
          <a:p>
            <a:r>
              <a:rPr lang="en-US" sz="1000"/>
              <a:t>articles on this site. It is better to</a:t>
            </a:r>
          </a:p>
          <a:p>
            <a:r>
              <a:rPr lang="en-US" sz="1000"/>
              <a:t>use the citations to help you find</a:t>
            </a:r>
          </a:p>
          <a:p>
            <a:r>
              <a:rPr lang="en-US" sz="1000"/>
              <a:t>credible sources.</a:t>
            </a:r>
          </a:p>
        </p:txBody>
      </p:sp>
      <p:sp>
        <p:nvSpPr>
          <p:cNvPr id="22557" name="TextBox 13"/>
          <p:cNvSpPr txBox="1">
            <a:spLocks noChangeArrowheads="1"/>
          </p:cNvSpPr>
          <p:nvPr/>
        </p:nvSpPr>
        <p:spPr bwMode="auto">
          <a:xfrm>
            <a:off x="3906838" y="7097713"/>
            <a:ext cx="28241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 not take responsibility for the content that is published.</a:t>
            </a:r>
          </a:p>
        </p:txBody>
      </p:sp>
      <p:sp>
        <p:nvSpPr>
          <p:cNvPr id="22558" name="TextBox 14"/>
          <p:cNvSpPr txBox="1">
            <a:spLocks noChangeArrowheads="1"/>
          </p:cNvSpPr>
          <p:nvPr/>
        </p:nvSpPr>
        <p:spPr bwMode="auto">
          <a:xfrm>
            <a:off x="180975" y="442912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2559" name="TextBox 38"/>
          <p:cNvSpPr txBox="1">
            <a:spLocks noChangeArrowheads="1"/>
          </p:cNvSpPr>
          <p:nvPr/>
        </p:nvSpPr>
        <p:spPr bwMode="auto">
          <a:xfrm>
            <a:off x="0" y="76088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2560" name="TextBox 39"/>
          <p:cNvSpPr txBox="1">
            <a:spLocks noChangeArrowheads="1"/>
          </p:cNvSpPr>
          <p:nvPr/>
        </p:nvSpPr>
        <p:spPr bwMode="auto">
          <a:xfrm>
            <a:off x="388938" y="2282825"/>
            <a:ext cx="3541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2561"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25" y="2493963"/>
            <a:ext cx="40735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13" y="4691063"/>
            <a:ext cx="22367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3713" y="7877175"/>
            <a:ext cx="5210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4" name="Straight Arrow Connector 5"/>
          <p:cNvCxnSpPr>
            <a:cxnSpLocks noChangeShapeType="1"/>
          </p:cNvCxnSpPr>
          <p:nvPr/>
        </p:nvCxnSpPr>
        <p:spPr bwMode="auto">
          <a:xfrm flipH="1">
            <a:off x="2638425" y="5319713"/>
            <a:ext cx="974725" cy="36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5" name="Straight Arrow Connector 7"/>
          <p:cNvCxnSpPr>
            <a:cxnSpLocks noChangeShapeType="1"/>
          </p:cNvCxnSpPr>
          <p:nvPr/>
        </p:nvCxnSpPr>
        <p:spPr bwMode="auto">
          <a:xfrm>
            <a:off x="2225675" y="7478713"/>
            <a:ext cx="157163"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6" name="Straight Arrow Connector 9"/>
          <p:cNvCxnSpPr>
            <a:cxnSpLocks noChangeShapeType="1"/>
          </p:cNvCxnSpPr>
          <p:nvPr/>
        </p:nvCxnSpPr>
        <p:spPr bwMode="auto">
          <a:xfrm flipH="1">
            <a:off x="3170238" y="7253288"/>
            <a:ext cx="696912" cy="7540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Straight Arrow Connector 11"/>
          <p:cNvCxnSpPr>
            <a:cxnSpLocks noChangeShapeType="1"/>
          </p:cNvCxnSpPr>
          <p:nvPr/>
        </p:nvCxnSpPr>
        <p:spPr bwMode="auto">
          <a:xfrm flipH="1" flipV="1">
            <a:off x="2455863" y="4260850"/>
            <a:ext cx="1157287" cy="9890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8" name="TextBox 8"/>
          <p:cNvSpPr txBox="1">
            <a:spLocks noChangeArrowheads="1"/>
          </p:cNvSpPr>
          <p:nvPr/>
        </p:nvSpPr>
        <p:spPr bwMode="auto">
          <a:xfrm>
            <a:off x="166688" y="1160463"/>
            <a:ext cx="652145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Wikipedia is a good source of general reference information that can have data that is on par with other encyclopedias. However, when one is writing a research paper it is never favorable to cite general reference sources. Primary and topic-specific resources are always the best sources of information. Wikipedia, and other encyclopedias, are good for users who wish to obtain general information. Wikipedia can also be useful when starting research if you investigate the credible sources they are citing.</a:t>
            </a:r>
          </a:p>
        </p:txBody>
      </p:sp>
      <p:sp>
        <p:nvSpPr>
          <p:cNvPr id="22569"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2570"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457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4579"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4580"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4581"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4582"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4583" name="Text Box 61"/>
          <p:cNvSpPr txBox="1">
            <a:spLocks noChangeArrowheads="1"/>
          </p:cNvSpPr>
          <p:nvPr/>
        </p:nvSpPr>
        <p:spPr bwMode="auto">
          <a:xfrm>
            <a:off x="204788" y="879792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4584"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4585"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4587"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8"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4589"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0"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1"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4592"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4593"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4"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4595"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4596"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7"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4598"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4599"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600"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1"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4602" name="TextBox 4"/>
          <p:cNvSpPr txBox="1">
            <a:spLocks noChangeArrowheads="1"/>
          </p:cNvSpPr>
          <p:nvPr/>
        </p:nvSpPr>
        <p:spPr bwMode="auto">
          <a:xfrm>
            <a:off x="3030538" y="-333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
        <p:nvSpPr>
          <p:cNvPr id="2460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Criteria for Evaluating Websites</a:t>
            </a:r>
          </a:p>
        </p:txBody>
      </p:sp>
      <p:graphicFrame>
        <p:nvGraphicFramePr>
          <p:cNvPr id="10" name="Table 9"/>
          <p:cNvGraphicFramePr>
            <a:graphicFrameLocks noGrp="1"/>
          </p:cNvGraphicFramePr>
          <p:nvPr/>
        </p:nvGraphicFramePr>
        <p:xfrm>
          <a:off x="0" y="1108075"/>
          <a:ext cx="6858000" cy="7693025"/>
        </p:xfrm>
        <a:graphic>
          <a:graphicData uri="http://schemas.openxmlformats.org/drawingml/2006/table">
            <a:tbl>
              <a:tblPr/>
              <a:tblGrid>
                <a:gridCol w="1185863"/>
                <a:gridCol w="3386137"/>
                <a:gridCol w="2286000"/>
              </a:tblGrid>
              <a:tr h="363538">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Main Criteria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Descriptions/Details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B2B2B2"/>
                          </a:solidFill>
                          <a:effectLst/>
                          <a:latin typeface="Verdana" panose="020B0604030504040204" pitchFamily="34" charset="0"/>
                          <a:ea typeface="MS PGothic" panose="020B0600070205080204" pitchFamily="34" charset="-128"/>
                        </a:rPr>
                        <a:t>Possible Answers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Author</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Who is providing the information?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do you know about them and their credentials; are they an expert?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Can you find out more and contact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Search for the author in a search engine. Has the author written several publications on the topic?</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Scholars and academics;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User generated; journalist; varies greatly; none given;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1006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Affiliation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publisher credible?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 they take responsibility for the content?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there a sponsor or affiliation?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What other sources link to that website?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Publisher is credible and takes responsibility; credible but doesn't take responsibility; questionable publisher and does not take responsibility; takes responsibility but is not 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0445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Bias/Balance/Purpose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language free of emotion?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organization or author indicate there will be bias?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purpose of the website to inform or spread an agenda?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ads? Are they trying to make money?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Why did they write the article?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Sometimes, sometimes - rightist, sometimes – leftist; corporate sponsorship; is balanced; generates content to sell ad space; NA</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&amp; Links</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Are there links to related sites and are they well organized?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Citations/Bibliography provided?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Citations; citations and links; links;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Accuracy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data verifiable and accurate?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317500">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Complete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source comprehensive?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unknown; varies; no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Currency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When was the source last updated?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the source have a date?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 up to date; yes – varies; not recent; date unknown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826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Design &amp; Quality</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the overall web design easy to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Is it presented in a professional manner?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Does it seem like current design?</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Good design; unprofessional design; old site; average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62013">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Reproduced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Was it reproduced? If so, where? Type a sentence in Google to verify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If it was reproduced, was it done so with permission? Was Copyright information or a disclaimer included?</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with permission; yes without permission; sometimes with permission;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498475">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Credible</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Based on previous criteria, is the source credible? </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anose="020B0604030504040204" pitchFamily="34" charset="0"/>
                          <a:ea typeface="MS PGothic" panose="020B0600070205080204" pitchFamily="34" charset="-128"/>
                        </a:rPr>
                        <a:t>Yes; maybe; no</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614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614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614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614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6150" name="Text Box 61"/>
          <p:cNvSpPr txBox="1">
            <a:spLocks noChangeArrowheads="1"/>
          </p:cNvSpPr>
          <p:nvPr/>
        </p:nvSpPr>
        <p:spPr bwMode="auto">
          <a:xfrm>
            <a:off x="255588" y="8672513"/>
            <a:ext cx="6445250" cy="295275"/>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615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615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615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615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5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615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616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616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6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6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616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616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6169"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6170" name="TextBox 8"/>
          <p:cNvSpPr txBox="1">
            <a:spLocks noChangeArrowheads="1"/>
          </p:cNvSpPr>
          <p:nvPr/>
        </p:nvSpPr>
        <p:spPr bwMode="auto">
          <a:xfrm>
            <a:off x="1422400" y="5972175"/>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6171" name="TextBox 9"/>
          <p:cNvSpPr txBox="1">
            <a:spLocks noChangeArrowheads="1"/>
          </p:cNvSpPr>
          <p:nvPr/>
        </p:nvSpPr>
        <p:spPr bwMode="auto">
          <a:xfrm>
            <a:off x="4392613" y="6743700"/>
            <a:ext cx="230981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6172" name="TextBox 12"/>
          <p:cNvSpPr txBox="1">
            <a:spLocks noChangeArrowheads="1"/>
          </p:cNvSpPr>
          <p:nvPr/>
        </p:nvSpPr>
        <p:spPr bwMode="auto">
          <a:xfrm>
            <a:off x="4459288" y="2428875"/>
            <a:ext cx="217805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A good source provides citations for its information as well as links for further reading on the subject</a:t>
            </a:r>
          </a:p>
        </p:txBody>
      </p:sp>
      <p:sp>
        <p:nvSpPr>
          <p:cNvPr id="6173" name="TextBox 13"/>
          <p:cNvSpPr txBox="1">
            <a:spLocks noChangeArrowheads="1"/>
          </p:cNvSpPr>
          <p:nvPr/>
        </p:nvSpPr>
        <p:spPr bwMode="auto">
          <a:xfrm>
            <a:off x="225425" y="692943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6174" name="TextBox 14"/>
          <p:cNvSpPr txBox="1">
            <a:spLocks noChangeArrowheads="1"/>
          </p:cNvSpPr>
          <p:nvPr/>
        </p:nvSpPr>
        <p:spPr bwMode="auto">
          <a:xfrm>
            <a:off x="4078288" y="3648075"/>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6175" name="TextBox 38"/>
          <p:cNvSpPr txBox="1">
            <a:spLocks noChangeArrowheads="1"/>
          </p:cNvSpPr>
          <p:nvPr/>
        </p:nvSpPr>
        <p:spPr bwMode="auto">
          <a:xfrm>
            <a:off x="2020888" y="7556500"/>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6176" name="TextBox 39"/>
          <p:cNvSpPr txBox="1">
            <a:spLocks noChangeArrowheads="1"/>
          </p:cNvSpPr>
          <p:nvPr/>
        </p:nvSpPr>
        <p:spPr bwMode="auto">
          <a:xfrm>
            <a:off x="60325" y="11477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617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77963"/>
            <a:ext cx="431641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4013200"/>
            <a:ext cx="19065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9138" y="7985125"/>
            <a:ext cx="5186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80" name="Straight Arrow Connector 4"/>
          <p:cNvCxnSpPr>
            <a:cxnSpLocks noChangeShapeType="1"/>
          </p:cNvCxnSpPr>
          <p:nvPr/>
        </p:nvCxnSpPr>
        <p:spPr bwMode="auto">
          <a:xfrm flipH="1">
            <a:off x="3449638" y="2559050"/>
            <a:ext cx="966787" cy="23034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1" name="Straight Arrow Connector 6"/>
          <p:cNvCxnSpPr>
            <a:cxnSpLocks noChangeShapeType="1"/>
          </p:cNvCxnSpPr>
          <p:nvPr/>
        </p:nvCxnSpPr>
        <p:spPr bwMode="auto">
          <a:xfrm>
            <a:off x="4519613" y="3381375"/>
            <a:ext cx="325437" cy="6635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2" name="Straight Arrow Connector 8"/>
          <p:cNvCxnSpPr>
            <a:cxnSpLocks noChangeShapeType="1"/>
          </p:cNvCxnSpPr>
          <p:nvPr/>
        </p:nvCxnSpPr>
        <p:spPr bwMode="auto">
          <a:xfrm flipH="1">
            <a:off x="5064125" y="3175000"/>
            <a:ext cx="1482725" cy="2343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3" name="Straight Arrow Connector 10"/>
          <p:cNvCxnSpPr>
            <a:cxnSpLocks noChangeShapeType="1"/>
          </p:cNvCxnSpPr>
          <p:nvPr/>
        </p:nvCxnSpPr>
        <p:spPr bwMode="auto">
          <a:xfrm flipV="1">
            <a:off x="3487738" y="6065838"/>
            <a:ext cx="1127125" cy="85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4" name="Straight Arrow Connector 12"/>
          <p:cNvCxnSpPr>
            <a:cxnSpLocks noChangeShapeType="1"/>
          </p:cNvCxnSpPr>
          <p:nvPr/>
        </p:nvCxnSpPr>
        <p:spPr bwMode="auto">
          <a:xfrm flipH="1" flipV="1">
            <a:off x="5910263" y="6115050"/>
            <a:ext cx="276225" cy="593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85" name="Straight Arrow Connector 14"/>
          <p:cNvCxnSpPr>
            <a:cxnSpLocks noChangeShapeType="1"/>
          </p:cNvCxnSpPr>
          <p:nvPr/>
        </p:nvCxnSpPr>
        <p:spPr bwMode="auto">
          <a:xfrm>
            <a:off x="511175" y="7839075"/>
            <a:ext cx="379413" cy="530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8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618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819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819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819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819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819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819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820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820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820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820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820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0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821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1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1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821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821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1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8217" name="TextBox 5"/>
          <p:cNvSpPr txBox="1">
            <a:spLocks noChangeArrowheads="1"/>
          </p:cNvSpPr>
          <p:nvPr/>
        </p:nvSpPr>
        <p:spPr bwMode="auto">
          <a:xfrm>
            <a:off x="271463" y="692150"/>
            <a:ext cx="628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credible</a:t>
            </a:r>
          </a:p>
        </p:txBody>
      </p:sp>
      <p:sp>
        <p:nvSpPr>
          <p:cNvPr id="8218" name="TextBox 8"/>
          <p:cNvSpPr txBox="1">
            <a:spLocks noChangeArrowheads="1"/>
          </p:cNvSpPr>
          <p:nvPr/>
        </p:nvSpPr>
        <p:spPr bwMode="auto">
          <a:xfrm>
            <a:off x="376238" y="4000500"/>
            <a:ext cx="2247900"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This author is a journalist and has verifiable credentials</a:t>
            </a:r>
          </a:p>
        </p:txBody>
      </p:sp>
      <p:sp>
        <p:nvSpPr>
          <p:cNvPr id="8219" name="TextBox 9"/>
          <p:cNvSpPr txBox="1">
            <a:spLocks noChangeArrowheads="1"/>
          </p:cNvSpPr>
          <p:nvPr/>
        </p:nvSpPr>
        <p:spPr bwMode="auto">
          <a:xfrm>
            <a:off x="4149725" y="38957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8220" name="TextBox 12"/>
          <p:cNvSpPr txBox="1">
            <a:spLocks noChangeArrowheads="1"/>
          </p:cNvSpPr>
          <p:nvPr/>
        </p:nvSpPr>
        <p:spPr bwMode="auto">
          <a:xfrm>
            <a:off x="3432175" y="54371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a good source provides links for further reading on the subject</a:t>
            </a:r>
          </a:p>
        </p:txBody>
      </p:sp>
      <p:sp>
        <p:nvSpPr>
          <p:cNvPr id="8221" name="TextBox 13"/>
          <p:cNvSpPr txBox="1">
            <a:spLocks noChangeArrowheads="1"/>
          </p:cNvSpPr>
          <p:nvPr/>
        </p:nvSpPr>
        <p:spPr bwMode="auto">
          <a:xfrm>
            <a:off x="3878263" y="6935788"/>
            <a:ext cx="237807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take responsibility for their content and to be credible</a:t>
            </a:r>
          </a:p>
        </p:txBody>
      </p:sp>
      <p:sp>
        <p:nvSpPr>
          <p:cNvPr id="8222" name="TextBox 14"/>
          <p:cNvSpPr txBox="1">
            <a:spLocks noChangeArrowheads="1"/>
          </p:cNvSpPr>
          <p:nvPr/>
        </p:nvSpPr>
        <p:spPr bwMode="auto">
          <a:xfrm>
            <a:off x="158750" y="47561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8223" name="TextBox 38"/>
          <p:cNvSpPr txBox="1">
            <a:spLocks noChangeArrowheads="1"/>
          </p:cNvSpPr>
          <p:nvPr/>
        </p:nvSpPr>
        <p:spPr bwMode="auto">
          <a:xfrm>
            <a:off x="307975" y="74977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8224" name="TextBox 39"/>
          <p:cNvSpPr txBox="1">
            <a:spLocks noChangeArrowheads="1"/>
          </p:cNvSpPr>
          <p:nvPr/>
        </p:nvSpPr>
        <p:spPr bwMode="auto">
          <a:xfrm>
            <a:off x="1763713" y="1208088"/>
            <a:ext cx="3541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822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0925" y="1438275"/>
            <a:ext cx="4832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5124450"/>
            <a:ext cx="23082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7904163"/>
            <a:ext cx="6554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28" name="Straight Arrow Connector 5"/>
          <p:cNvCxnSpPr>
            <a:cxnSpLocks noChangeShapeType="1"/>
          </p:cNvCxnSpPr>
          <p:nvPr/>
        </p:nvCxnSpPr>
        <p:spPr bwMode="auto">
          <a:xfrm flipV="1">
            <a:off x="839788" y="2617788"/>
            <a:ext cx="1638300" cy="14271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29" name="Straight Arrow Connector 7"/>
          <p:cNvCxnSpPr>
            <a:cxnSpLocks noChangeShapeType="1"/>
          </p:cNvCxnSpPr>
          <p:nvPr/>
        </p:nvCxnSpPr>
        <p:spPr bwMode="auto">
          <a:xfrm flipV="1">
            <a:off x="5237163" y="2697163"/>
            <a:ext cx="250825" cy="11445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0" name="Straight Arrow Connector 9"/>
          <p:cNvCxnSpPr>
            <a:cxnSpLocks noChangeShapeType="1"/>
          </p:cNvCxnSpPr>
          <p:nvPr/>
        </p:nvCxnSpPr>
        <p:spPr bwMode="auto">
          <a:xfrm flipH="1" flipV="1">
            <a:off x="1819275" y="5299075"/>
            <a:ext cx="1520825" cy="266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31" name="Straight Arrow Connector 11"/>
          <p:cNvCxnSpPr>
            <a:cxnSpLocks noChangeShapeType="1"/>
          </p:cNvCxnSpPr>
          <p:nvPr/>
        </p:nvCxnSpPr>
        <p:spPr bwMode="auto">
          <a:xfrm flipH="1">
            <a:off x="1160463" y="7494588"/>
            <a:ext cx="2728912" cy="3762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3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823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024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024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024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024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024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024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025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025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025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025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025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026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026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026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0266" name="TextBox 8"/>
          <p:cNvSpPr txBox="1">
            <a:spLocks noChangeArrowheads="1"/>
          </p:cNvSpPr>
          <p:nvPr/>
        </p:nvSpPr>
        <p:spPr bwMode="auto">
          <a:xfrm>
            <a:off x="4132263" y="359886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for this site vary greatly in their journalistic experience and credentials, therefore it is difficult to know if this content should be trusted.</a:t>
            </a:r>
          </a:p>
        </p:txBody>
      </p:sp>
      <p:sp>
        <p:nvSpPr>
          <p:cNvPr id="10267" name="TextBox 9"/>
          <p:cNvSpPr txBox="1">
            <a:spLocks noChangeArrowheads="1"/>
          </p:cNvSpPr>
          <p:nvPr/>
        </p:nvSpPr>
        <p:spPr bwMode="auto">
          <a:xfrm>
            <a:off x="4086225" y="2130425"/>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0268" name="TextBox 12"/>
          <p:cNvSpPr txBox="1">
            <a:spLocks noChangeArrowheads="1"/>
          </p:cNvSpPr>
          <p:nvPr/>
        </p:nvSpPr>
        <p:spPr bwMode="auto">
          <a:xfrm>
            <a:off x="3978275" y="5421313"/>
            <a:ext cx="2640013"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0269" name="TextBox 13"/>
          <p:cNvSpPr txBox="1">
            <a:spLocks noChangeArrowheads="1"/>
          </p:cNvSpPr>
          <p:nvPr/>
        </p:nvSpPr>
        <p:spPr bwMode="auto">
          <a:xfrm>
            <a:off x="4302125" y="7045325"/>
            <a:ext cx="2378075"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a:t>
            </a:r>
          </a:p>
        </p:txBody>
      </p:sp>
      <p:sp>
        <p:nvSpPr>
          <p:cNvPr id="10270" name="TextBox 14"/>
          <p:cNvSpPr txBox="1">
            <a:spLocks noChangeArrowheads="1"/>
          </p:cNvSpPr>
          <p:nvPr/>
        </p:nvSpPr>
        <p:spPr bwMode="auto">
          <a:xfrm>
            <a:off x="147638" y="4676775"/>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0271" name="TextBox 38"/>
          <p:cNvSpPr txBox="1">
            <a:spLocks noChangeArrowheads="1"/>
          </p:cNvSpPr>
          <p:nvPr/>
        </p:nvSpPr>
        <p:spPr bwMode="auto">
          <a:xfrm>
            <a:off x="244475" y="7748588"/>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0272"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027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8" y="1457325"/>
            <a:ext cx="35623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00" y="5022850"/>
            <a:ext cx="32321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8013700"/>
            <a:ext cx="6365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6" name="Straight Arrow Connector 5"/>
          <p:cNvCxnSpPr>
            <a:cxnSpLocks noChangeShapeType="1"/>
          </p:cNvCxnSpPr>
          <p:nvPr/>
        </p:nvCxnSpPr>
        <p:spPr bwMode="auto">
          <a:xfrm flipH="1">
            <a:off x="962025" y="2255838"/>
            <a:ext cx="3044825" cy="9064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7" name="Straight Arrow Connector 7"/>
          <p:cNvCxnSpPr>
            <a:cxnSpLocks noChangeShapeType="1"/>
          </p:cNvCxnSpPr>
          <p:nvPr/>
        </p:nvCxnSpPr>
        <p:spPr bwMode="auto">
          <a:xfrm flipH="1">
            <a:off x="1328738" y="4535488"/>
            <a:ext cx="2701925" cy="5921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8" name="Straight Arrow Connector 9"/>
          <p:cNvCxnSpPr>
            <a:cxnSpLocks noChangeShapeType="1"/>
          </p:cNvCxnSpPr>
          <p:nvPr/>
        </p:nvCxnSpPr>
        <p:spPr bwMode="auto">
          <a:xfrm flipH="1">
            <a:off x="2011363" y="5710238"/>
            <a:ext cx="1814512" cy="714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79" name="Straight Arrow Connector 11"/>
          <p:cNvCxnSpPr>
            <a:cxnSpLocks noChangeShapeType="1"/>
          </p:cNvCxnSpPr>
          <p:nvPr/>
        </p:nvCxnSpPr>
        <p:spPr bwMode="auto">
          <a:xfrm flipH="1">
            <a:off x="2027238" y="7154863"/>
            <a:ext cx="21463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028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2290"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2291"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2292"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2293"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2294"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2295"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2296"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2298"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9"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2300"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1"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2"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2303"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2304"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2306"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2307"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8"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2309"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2310"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11" name="Rectangle 2"/>
          <p:cNvSpPr>
            <a:spLocks noChangeArrowheads="1"/>
          </p:cNvSpPr>
          <p:nvPr/>
        </p:nvSpPr>
        <p:spPr bwMode="auto">
          <a:xfrm>
            <a:off x="119063" y="730250"/>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2"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2313"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2314" name="TextBox 8"/>
          <p:cNvSpPr txBox="1">
            <a:spLocks noChangeArrowheads="1"/>
          </p:cNvSpPr>
          <p:nvPr/>
        </p:nvSpPr>
        <p:spPr bwMode="auto">
          <a:xfrm>
            <a:off x="4324350" y="2894013"/>
            <a:ext cx="22479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range in journalistic experience and credentials, and therefore it is difficult to decide if the information they present should be trusted.</a:t>
            </a:r>
          </a:p>
        </p:txBody>
      </p:sp>
      <p:sp>
        <p:nvSpPr>
          <p:cNvPr id="12315" name="TextBox 9"/>
          <p:cNvSpPr txBox="1">
            <a:spLocks noChangeArrowheads="1"/>
          </p:cNvSpPr>
          <p:nvPr/>
        </p:nvSpPr>
        <p:spPr bwMode="auto">
          <a:xfrm>
            <a:off x="4305300" y="4564063"/>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a:t>
            </a:r>
          </a:p>
        </p:txBody>
      </p:sp>
      <p:sp>
        <p:nvSpPr>
          <p:cNvPr id="12316" name="TextBox 12"/>
          <p:cNvSpPr txBox="1">
            <a:spLocks noChangeArrowheads="1"/>
          </p:cNvSpPr>
          <p:nvPr/>
        </p:nvSpPr>
        <p:spPr bwMode="auto">
          <a:xfrm>
            <a:off x="3463925" y="5589588"/>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provide links for further reading on the subject</a:t>
            </a:r>
          </a:p>
        </p:txBody>
      </p:sp>
      <p:sp>
        <p:nvSpPr>
          <p:cNvPr id="12317" name="TextBox 13"/>
          <p:cNvSpPr txBox="1">
            <a:spLocks noChangeArrowheads="1"/>
          </p:cNvSpPr>
          <p:nvPr/>
        </p:nvSpPr>
        <p:spPr bwMode="auto">
          <a:xfrm>
            <a:off x="4233863" y="6591300"/>
            <a:ext cx="2378075"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publish.</a:t>
            </a:r>
          </a:p>
        </p:txBody>
      </p:sp>
      <p:sp>
        <p:nvSpPr>
          <p:cNvPr id="12318" name="TextBox 14"/>
          <p:cNvSpPr txBox="1">
            <a:spLocks noChangeArrowheads="1"/>
          </p:cNvSpPr>
          <p:nvPr/>
        </p:nvSpPr>
        <p:spPr bwMode="auto">
          <a:xfrm>
            <a:off x="403225" y="5718175"/>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2319" name="TextBox 38"/>
          <p:cNvSpPr txBox="1">
            <a:spLocks noChangeArrowheads="1"/>
          </p:cNvSpPr>
          <p:nvPr/>
        </p:nvSpPr>
        <p:spPr bwMode="auto">
          <a:xfrm>
            <a:off x="260350" y="7537450"/>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2320"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23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8" y="1428750"/>
            <a:ext cx="40989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7818438"/>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7513" y="6089650"/>
            <a:ext cx="27289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1633538"/>
            <a:ext cx="2290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5" name="Straight Arrow Connector 6"/>
          <p:cNvCxnSpPr>
            <a:cxnSpLocks noChangeShapeType="1"/>
          </p:cNvCxnSpPr>
          <p:nvPr/>
        </p:nvCxnSpPr>
        <p:spPr bwMode="auto">
          <a:xfrm flipH="1" flipV="1">
            <a:off x="5010150" y="2355850"/>
            <a:ext cx="55563" cy="4524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6" name="Straight Arrow Connector 8"/>
          <p:cNvCxnSpPr>
            <a:cxnSpLocks noChangeShapeType="1"/>
          </p:cNvCxnSpPr>
          <p:nvPr/>
        </p:nvCxnSpPr>
        <p:spPr bwMode="auto">
          <a:xfrm flipH="1">
            <a:off x="752475" y="2935288"/>
            <a:ext cx="3522663" cy="6985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7" name="Straight Arrow Connector 10"/>
          <p:cNvCxnSpPr>
            <a:cxnSpLocks noChangeShapeType="1"/>
          </p:cNvCxnSpPr>
          <p:nvPr/>
        </p:nvCxnSpPr>
        <p:spPr bwMode="auto">
          <a:xfrm flipH="1" flipV="1">
            <a:off x="1181100" y="3776663"/>
            <a:ext cx="3146425" cy="823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8" name="Straight Arrow Connector 12"/>
          <p:cNvCxnSpPr>
            <a:cxnSpLocks noChangeShapeType="1"/>
          </p:cNvCxnSpPr>
          <p:nvPr/>
        </p:nvCxnSpPr>
        <p:spPr bwMode="auto">
          <a:xfrm flipH="1">
            <a:off x="1890713" y="5784850"/>
            <a:ext cx="1468437" cy="4238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29" name="Straight Arrow Connector 14"/>
          <p:cNvCxnSpPr>
            <a:cxnSpLocks noChangeShapeType="1"/>
          </p:cNvCxnSpPr>
          <p:nvPr/>
        </p:nvCxnSpPr>
        <p:spPr bwMode="auto">
          <a:xfrm flipH="1">
            <a:off x="3273425" y="6773863"/>
            <a:ext cx="874713" cy="16367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30"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2331"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4338"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4339"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4340"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4341"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4342"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4343"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4344"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5"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4346"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7"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4348"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49"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0"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4351"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4352"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3"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4354"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4355"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6"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4357"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4358"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59"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0"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4361"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may be credible</a:t>
            </a:r>
          </a:p>
        </p:txBody>
      </p:sp>
      <p:sp>
        <p:nvSpPr>
          <p:cNvPr id="14362" name="TextBox 8"/>
          <p:cNvSpPr txBox="1">
            <a:spLocks noChangeArrowheads="1"/>
          </p:cNvSpPr>
          <p:nvPr/>
        </p:nvSpPr>
        <p:spPr bwMode="auto">
          <a:xfrm>
            <a:off x="4160838" y="2438400"/>
            <a:ext cx="2247900"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of the reviews for this site vary greatly in their journalistic experience and credentials, therefore it is difficult to decide whether the information provided should be trusted.</a:t>
            </a:r>
          </a:p>
        </p:txBody>
      </p:sp>
      <p:sp>
        <p:nvSpPr>
          <p:cNvPr id="14363" name="TextBox 9"/>
          <p:cNvSpPr txBox="1">
            <a:spLocks noChangeArrowheads="1"/>
          </p:cNvSpPr>
          <p:nvPr/>
        </p:nvSpPr>
        <p:spPr bwMode="auto">
          <a:xfrm>
            <a:off x="4092575" y="4541838"/>
            <a:ext cx="230822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Each individual review provides a publishing date.</a:t>
            </a:r>
          </a:p>
        </p:txBody>
      </p:sp>
      <p:sp>
        <p:nvSpPr>
          <p:cNvPr id="14364" name="TextBox 12"/>
          <p:cNvSpPr txBox="1">
            <a:spLocks noChangeArrowheads="1"/>
          </p:cNvSpPr>
          <p:nvPr/>
        </p:nvSpPr>
        <p:spPr bwMode="auto">
          <a:xfrm>
            <a:off x="3463925" y="5688013"/>
            <a:ext cx="31559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News articles don</a:t>
            </a:r>
            <a:r>
              <a:rPr lang="en-US" altLang="en-US" sz="1000"/>
              <a:t>’</a:t>
            </a:r>
            <a:r>
              <a:rPr lang="en-US" sz="1000"/>
              <a:t>t usually have or require citations, but should at least give links to related topics. This website links to other reviews. </a:t>
            </a:r>
          </a:p>
        </p:txBody>
      </p:sp>
      <p:sp>
        <p:nvSpPr>
          <p:cNvPr id="14365" name="TextBox 13"/>
          <p:cNvSpPr txBox="1">
            <a:spLocks noChangeArrowheads="1"/>
          </p:cNvSpPr>
          <p:nvPr/>
        </p:nvSpPr>
        <p:spPr bwMode="auto">
          <a:xfrm>
            <a:off x="736600" y="6792913"/>
            <a:ext cx="237807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credible, but doesn</a:t>
            </a:r>
            <a:r>
              <a:rPr lang="en-US" altLang="en-US" sz="1000"/>
              <a:t>’</a:t>
            </a:r>
            <a:r>
              <a:rPr lang="en-US" sz="1000"/>
              <a:t>t necessarily take responsibility for the content they provide.</a:t>
            </a:r>
          </a:p>
        </p:txBody>
      </p:sp>
      <p:sp>
        <p:nvSpPr>
          <p:cNvPr id="14366" name="TextBox 14"/>
          <p:cNvSpPr txBox="1">
            <a:spLocks noChangeArrowheads="1"/>
          </p:cNvSpPr>
          <p:nvPr/>
        </p:nvSpPr>
        <p:spPr bwMode="auto">
          <a:xfrm>
            <a:off x="241300" y="4033838"/>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4367" name="TextBox 38"/>
          <p:cNvSpPr txBox="1">
            <a:spLocks noChangeArrowheads="1"/>
          </p:cNvSpPr>
          <p:nvPr/>
        </p:nvSpPr>
        <p:spPr bwMode="auto">
          <a:xfrm>
            <a:off x="2949575" y="778351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4368" name="TextBox 39"/>
          <p:cNvSpPr txBox="1">
            <a:spLocks noChangeArrowheads="1"/>
          </p:cNvSpPr>
          <p:nvPr/>
        </p:nvSpPr>
        <p:spPr bwMode="auto">
          <a:xfrm>
            <a:off x="-85725" y="1114425"/>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436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25" y="1376363"/>
            <a:ext cx="365601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63" y="4365625"/>
            <a:ext cx="24272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0813" y="8110538"/>
            <a:ext cx="65500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72" name="Straight Arrow Connector 5"/>
          <p:cNvCxnSpPr>
            <a:cxnSpLocks noChangeShapeType="1"/>
          </p:cNvCxnSpPr>
          <p:nvPr/>
        </p:nvCxnSpPr>
        <p:spPr bwMode="auto">
          <a:xfrm flipH="1">
            <a:off x="1804988" y="4722813"/>
            <a:ext cx="2152650"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3" name="Straight Arrow Connector 7"/>
          <p:cNvCxnSpPr>
            <a:cxnSpLocks noChangeShapeType="1"/>
          </p:cNvCxnSpPr>
          <p:nvPr/>
        </p:nvCxnSpPr>
        <p:spPr bwMode="auto">
          <a:xfrm flipH="1">
            <a:off x="1238250" y="2633663"/>
            <a:ext cx="2844800" cy="26352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4" name="Straight Arrow Connector 9"/>
          <p:cNvCxnSpPr>
            <a:cxnSpLocks noChangeShapeType="1"/>
          </p:cNvCxnSpPr>
          <p:nvPr/>
        </p:nvCxnSpPr>
        <p:spPr bwMode="auto">
          <a:xfrm flipH="1" flipV="1">
            <a:off x="796925" y="5951538"/>
            <a:ext cx="2582863" cy="1889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75" name="Straight Arrow Connector 11"/>
          <p:cNvCxnSpPr>
            <a:cxnSpLocks noChangeShapeType="1"/>
          </p:cNvCxnSpPr>
          <p:nvPr/>
        </p:nvCxnSpPr>
        <p:spPr bwMode="auto">
          <a:xfrm>
            <a:off x="1606550" y="7661275"/>
            <a:ext cx="692150" cy="6397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76"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4377"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6386"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6387"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6388"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6389"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6390"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6391"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6392"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6394"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95"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6396"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7"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6399"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6400"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6402"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03"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404"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6405"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6406"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7"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8"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6409"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6410" name="TextBox 8"/>
          <p:cNvSpPr txBox="1">
            <a:spLocks noChangeArrowheads="1"/>
          </p:cNvSpPr>
          <p:nvPr/>
        </p:nvSpPr>
        <p:spPr bwMode="auto">
          <a:xfrm>
            <a:off x="438150" y="5057775"/>
            <a:ext cx="34290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only identified by a first name initial and last name. Therefore it is impossible to search for them and discern their credibility/expertise/level of knowledge on their topic.</a:t>
            </a:r>
          </a:p>
        </p:txBody>
      </p:sp>
      <p:sp>
        <p:nvSpPr>
          <p:cNvPr id="16411" name="TextBox 9"/>
          <p:cNvSpPr txBox="1">
            <a:spLocks noChangeArrowheads="1"/>
          </p:cNvSpPr>
          <p:nvPr/>
        </p:nvSpPr>
        <p:spPr bwMode="auto">
          <a:xfrm>
            <a:off x="4592638" y="5368925"/>
            <a:ext cx="1884362"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provides a publishing date and it is current, but not all articles on this site are up to date.</a:t>
            </a:r>
          </a:p>
        </p:txBody>
      </p:sp>
      <p:sp>
        <p:nvSpPr>
          <p:cNvPr id="16412" name="TextBox 13"/>
          <p:cNvSpPr txBox="1">
            <a:spLocks noChangeArrowheads="1"/>
          </p:cNvSpPr>
          <p:nvPr/>
        </p:nvSpPr>
        <p:spPr bwMode="auto">
          <a:xfrm>
            <a:off x="4568825" y="7027863"/>
            <a:ext cx="2119313" cy="116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be of questionable credibility and does not take responsibility for the content that is published.</a:t>
            </a:r>
          </a:p>
        </p:txBody>
      </p:sp>
      <p:sp>
        <p:nvSpPr>
          <p:cNvPr id="16413" name="TextBox 39"/>
          <p:cNvSpPr txBox="1">
            <a:spLocks noChangeArrowheads="1"/>
          </p:cNvSpPr>
          <p:nvPr/>
        </p:nvSpPr>
        <p:spPr bwMode="auto">
          <a:xfrm>
            <a:off x="854075" y="1182688"/>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article/Within the article</a:t>
            </a:r>
          </a:p>
        </p:txBody>
      </p:sp>
      <p:cxnSp>
        <p:nvCxnSpPr>
          <p:cNvPr id="16414" name="Straight Arrow Connector 7"/>
          <p:cNvCxnSpPr>
            <a:cxnSpLocks noChangeShapeType="1"/>
          </p:cNvCxnSpPr>
          <p:nvPr/>
        </p:nvCxnSpPr>
        <p:spPr bwMode="auto">
          <a:xfrm>
            <a:off x="2281238" y="5969000"/>
            <a:ext cx="157162" cy="4413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41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1530350"/>
            <a:ext cx="4862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
          <p:cNvPicPr>
            <a:picLocks noChangeAspect="1"/>
          </p:cNvPicPr>
          <p:nvPr/>
        </p:nvPicPr>
        <p:blipFill>
          <a:blip r:embed="rId8">
            <a:extLst>
              <a:ext uri="{28A0092B-C50C-407E-A947-70E740481C1C}">
                <a14:useLocalDpi xmlns:a14="http://schemas.microsoft.com/office/drawing/2010/main" val="0"/>
              </a:ext>
            </a:extLst>
          </a:blip>
          <a:srcRect l="20164"/>
          <a:stretch>
            <a:fillRect/>
          </a:stretch>
        </p:blipFill>
        <p:spPr bwMode="auto">
          <a:xfrm>
            <a:off x="141288" y="6389688"/>
            <a:ext cx="4133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Box 12"/>
          <p:cNvSpPr txBox="1">
            <a:spLocks noChangeArrowheads="1"/>
          </p:cNvSpPr>
          <p:nvPr/>
        </p:nvSpPr>
        <p:spPr bwMode="auto">
          <a:xfrm>
            <a:off x="5106988" y="1746250"/>
            <a:ext cx="1554162" cy="3170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sources. This is a site that publishes massive amounts of information to direct the most amount of web searches to their page to drive up their ad revenue.  They are not concerned with publishing articles to provide good and reliable information.</a:t>
            </a:r>
          </a:p>
        </p:txBody>
      </p:sp>
      <p:sp>
        <p:nvSpPr>
          <p:cNvPr id="16418" name="TextBox 38"/>
          <p:cNvSpPr txBox="1">
            <a:spLocks noChangeArrowheads="1"/>
          </p:cNvSpPr>
          <p:nvPr/>
        </p:nvSpPr>
        <p:spPr bwMode="auto">
          <a:xfrm>
            <a:off x="-620713" y="6283325"/>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cxnSp>
        <p:nvCxnSpPr>
          <p:cNvPr id="16419" name="Straight Arrow Connector 9"/>
          <p:cNvCxnSpPr>
            <a:cxnSpLocks noChangeShapeType="1"/>
          </p:cNvCxnSpPr>
          <p:nvPr/>
        </p:nvCxnSpPr>
        <p:spPr bwMode="auto">
          <a:xfrm flipH="1">
            <a:off x="3160713" y="5422900"/>
            <a:ext cx="1387475" cy="1223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0" name="Straight Arrow Connector 11"/>
          <p:cNvCxnSpPr>
            <a:cxnSpLocks noChangeShapeType="1"/>
          </p:cNvCxnSpPr>
          <p:nvPr/>
        </p:nvCxnSpPr>
        <p:spPr bwMode="auto">
          <a:xfrm flipH="1">
            <a:off x="3203575" y="7191375"/>
            <a:ext cx="1319213" cy="838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Straight Arrow Connector 5"/>
          <p:cNvCxnSpPr>
            <a:cxnSpLocks noChangeShapeType="1"/>
          </p:cNvCxnSpPr>
          <p:nvPr/>
        </p:nvCxnSpPr>
        <p:spPr bwMode="auto">
          <a:xfrm flipH="1">
            <a:off x="2511425" y="1941513"/>
            <a:ext cx="2546350" cy="21923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2"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6423"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18434"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18435"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18436"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18437"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18438"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18439"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18440"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18442"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18444"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5"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6"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18447"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18448"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18450"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51"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18453"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18454"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5"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6"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18457"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18458" name="TextBox 9"/>
          <p:cNvSpPr txBox="1">
            <a:spLocks noChangeArrowheads="1"/>
          </p:cNvSpPr>
          <p:nvPr/>
        </p:nvSpPr>
        <p:spPr bwMode="auto">
          <a:xfrm>
            <a:off x="4133850" y="2919413"/>
            <a:ext cx="2308225"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whether the information it provides is out of date.</a:t>
            </a:r>
          </a:p>
        </p:txBody>
      </p:sp>
      <p:sp>
        <p:nvSpPr>
          <p:cNvPr id="18459" name="TextBox 12"/>
          <p:cNvSpPr txBox="1">
            <a:spLocks noChangeArrowheads="1"/>
          </p:cNvSpPr>
          <p:nvPr/>
        </p:nvSpPr>
        <p:spPr bwMode="auto">
          <a:xfrm>
            <a:off x="4033838" y="4329113"/>
            <a:ext cx="2555875"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 and reveals one of the main criticisms of eHow.com. This is a site that publishes massive amounts of articles based on what will direct the most amount of web searches to their page in order to drive up their ad revenue. They are not concerned with publishing articles because they want to provide good and reliable information.</a:t>
            </a:r>
          </a:p>
        </p:txBody>
      </p:sp>
      <p:sp>
        <p:nvSpPr>
          <p:cNvPr id="18460" name="TextBox 13"/>
          <p:cNvSpPr txBox="1">
            <a:spLocks noChangeArrowheads="1"/>
          </p:cNvSpPr>
          <p:nvPr/>
        </p:nvSpPr>
        <p:spPr bwMode="auto">
          <a:xfrm>
            <a:off x="2925763" y="6967538"/>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18461" name="TextBox 14"/>
          <p:cNvSpPr txBox="1">
            <a:spLocks noChangeArrowheads="1"/>
          </p:cNvSpPr>
          <p:nvPr/>
        </p:nvSpPr>
        <p:spPr bwMode="auto">
          <a:xfrm>
            <a:off x="417513" y="4433888"/>
            <a:ext cx="27003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18462" name="TextBox 38"/>
          <p:cNvSpPr txBox="1">
            <a:spLocks noChangeArrowheads="1"/>
          </p:cNvSpPr>
          <p:nvPr/>
        </p:nvSpPr>
        <p:spPr bwMode="auto">
          <a:xfrm>
            <a:off x="-7938" y="7370763"/>
            <a:ext cx="27019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18463" name="TextBox 39"/>
          <p:cNvSpPr txBox="1">
            <a:spLocks noChangeArrowheads="1"/>
          </p:cNvSpPr>
          <p:nvPr/>
        </p:nvSpPr>
        <p:spPr bwMode="auto">
          <a:xfrm>
            <a:off x="63500" y="1249363"/>
            <a:ext cx="354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1846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6613" y="7851775"/>
            <a:ext cx="51244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675" y="1589088"/>
            <a:ext cx="3327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Box 8"/>
          <p:cNvSpPr txBox="1">
            <a:spLocks noChangeArrowheads="1"/>
          </p:cNvSpPr>
          <p:nvPr/>
        </p:nvSpPr>
        <p:spPr bwMode="auto">
          <a:xfrm>
            <a:off x="4148138" y="1590675"/>
            <a:ext cx="2247900"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pic>
        <p:nvPicPr>
          <p:cNvPr id="18467"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388" y="4910138"/>
            <a:ext cx="31988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68" name="Straight Arrow Connector 5"/>
          <p:cNvCxnSpPr>
            <a:cxnSpLocks noChangeShapeType="1"/>
          </p:cNvCxnSpPr>
          <p:nvPr/>
        </p:nvCxnSpPr>
        <p:spPr bwMode="auto">
          <a:xfrm flipH="1">
            <a:off x="1758950" y="1709738"/>
            <a:ext cx="2354263" cy="147478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69" name="Straight Arrow Connector 7"/>
          <p:cNvCxnSpPr>
            <a:cxnSpLocks noChangeShapeType="1"/>
          </p:cNvCxnSpPr>
          <p:nvPr/>
        </p:nvCxnSpPr>
        <p:spPr bwMode="auto">
          <a:xfrm flipH="1">
            <a:off x="3213100" y="4435475"/>
            <a:ext cx="773113" cy="10779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9"/>
          <p:cNvCxnSpPr>
            <a:cxnSpLocks noChangeShapeType="1"/>
          </p:cNvCxnSpPr>
          <p:nvPr/>
        </p:nvCxnSpPr>
        <p:spPr bwMode="auto">
          <a:xfrm flipH="1">
            <a:off x="2120900" y="7043738"/>
            <a:ext cx="790575" cy="83026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71"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18472"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1905000" y="-11113"/>
            <a:ext cx="480218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3622" tIns="43622" rIns="43622" bIns="43622">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spcBef>
                <a:spcPct val="50000"/>
              </a:spcBef>
            </a:pPr>
            <a:r>
              <a:rPr lang="en-US" sz="1900">
                <a:solidFill>
                  <a:srgbClr val="0994E9"/>
                </a:solidFill>
                <a:latin typeface="FreightSans Medium" pitchFamily="2" charset="0"/>
              </a:rPr>
              <a:t>Citing a website article - MLA</a:t>
            </a:r>
          </a:p>
        </p:txBody>
      </p:sp>
      <p:sp>
        <p:nvSpPr>
          <p:cNvPr id="20482" name="TextBox 141"/>
          <p:cNvSpPr txBox="1">
            <a:spLocks noChangeArrowheads="1"/>
          </p:cNvSpPr>
          <p:nvPr/>
        </p:nvSpPr>
        <p:spPr bwMode="auto">
          <a:xfrm>
            <a:off x="363538" y="708025"/>
            <a:ext cx="619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t>
            </a:r>
            <a:r>
              <a:rPr lang="en-US" sz="1200"/>
              <a:t>A collection of online informational pages on the world wide web that typically covers related topics</a:t>
            </a:r>
          </a:p>
        </p:txBody>
      </p:sp>
      <p:sp>
        <p:nvSpPr>
          <p:cNvPr id="20483" name="Rectangle 68"/>
          <p:cNvSpPr>
            <a:spLocks noChangeArrowheads="1"/>
          </p:cNvSpPr>
          <p:nvPr/>
        </p:nvSpPr>
        <p:spPr bwMode="auto">
          <a:xfrm>
            <a:off x="363538" y="1330325"/>
            <a:ext cx="6269037"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379538" indent="-137953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25000"/>
              </a:lnSpc>
            </a:pPr>
            <a:r>
              <a:rPr lang="en-US" sz="1500" b="1"/>
              <a:t>Structure</a:t>
            </a:r>
            <a:r>
              <a:rPr lang="en-US" sz="1000"/>
              <a:t>: </a:t>
            </a:r>
            <a:r>
              <a:rPr lang="en-US" sz="1100"/>
              <a:t>Last, First M. </a:t>
            </a:r>
            <a:r>
              <a:rPr lang="ja-JP" altLang="en-US" sz="1100"/>
              <a:t>“</a:t>
            </a:r>
            <a:r>
              <a:rPr lang="en-US" altLang="ja-JP" sz="1100"/>
              <a:t>Website article.</a:t>
            </a:r>
            <a:r>
              <a:rPr lang="ja-JP" altLang="en-US" sz="1100"/>
              <a:t>”</a:t>
            </a:r>
            <a:r>
              <a:rPr lang="en-US" altLang="ja-JP" sz="1100"/>
              <a:t> </a:t>
            </a:r>
            <a:r>
              <a:rPr lang="en-US" altLang="ja-JP" sz="1100" i="1"/>
              <a:t>Website</a:t>
            </a:r>
            <a:r>
              <a:rPr lang="en-US" altLang="ja-JP" sz="1100"/>
              <a:t>. Publisher, Date published. Web. Date accessed. &lt;URL&gt;.</a:t>
            </a:r>
            <a:endParaRPr lang="en-US" sz="1100"/>
          </a:p>
        </p:txBody>
      </p:sp>
      <p:sp>
        <p:nvSpPr>
          <p:cNvPr id="20484" name="TextBox 36"/>
          <p:cNvSpPr txBox="1">
            <a:spLocks noChangeArrowheads="1"/>
          </p:cNvSpPr>
          <p:nvPr/>
        </p:nvSpPr>
        <p:spPr bwMode="auto">
          <a:xfrm>
            <a:off x="363538" y="19558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900"/>
              <a:t>*</a:t>
            </a:r>
            <a:r>
              <a:rPr lang="en-US" sz="900" i="1"/>
              <a:t>Note: URL is optional. Consult your teacher</a:t>
            </a:r>
          </a:p>
        </p:txBody>
      </p:sp>
      <p:sp>
        <p:nvSpPr>
          <p:cNvPr id="20485" name="Rectangle 10"/>
          <p:cNvSpPr>
            <a:spLocks noChangeArrowheads="1"/>
          </p:cNvSpPr>
          <p:nvPr/>
        </p:nvSpPr>
        <p:spPr bwMode="auto">
          <a:xfrm>
            <a:off x="377825" y="7631113"/>
            <a:ext cx="6316663"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258888" indent="-1258888">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nSpc>
                <a:spcPct val="130000"/>
              </a:lnSpc>
            </a:pPr>
            <a:r>
              <a:rPr lang="en-US" sz="1500" b="1"/>
              <a:t>Citation: </a:t>
            </a:r>
            <a:r>
              <a:rPr lang="en-US" sz="1100"/>
              <a:t>Satalkar, Bhakti. </a:t>
            </a:r>
            <a:r>
              <a:rPr lang="ja-JP" altLang="en-US" sz="1100"/>
              <a:t>“</a:t>
            </a:r>
            <a:r>
              <a:rPr lang="en-US" altLang="ja-JP" sz="1100"/>
              <a:t>Water Aerobics." </a:t>
            </a:r>
            <a:r>
              <a:rPr lang="en-US" altLang="ja-JP" sz="1100" i="1"/>
              <a:t>Buzzle.com</a:t>
            </a:r>
            <a:r>
              <a:rPr lang="en-US" altLang="ja-JP" sz="1100"/>
              <a:t>. Buzzle.com, 15 July 2010. Web. 16 July 2010.</a:t>
            </a:r>
            <a:endParaRPr lang="en-US" sz="1100"/>
          </a:p>
        </p:txBody>
      </p:sp>
      <p:sp>
        <p:nvSpPr>
          <p:cNvPr id="20486" name="Text Box 61"/>
          <p:cNvSpPr txBox="1">
            <a:spLocks noChangeArrowheads="1"/>
          </p:cNvSpPr>
          <p:nvPr/>
        </p:nvSpPr>
        <p:spPr bwMode="auto">
          <a:xfrm>
            <a:off x="204788" y="8639175"/>
            <a:ext cx="6480175" cy="293688"/>
          </a:xfrm>
          <a:prstGeom prst="rect">
            <a:avLst/>
          </a:prstGeom>
          <a:solidFill>
            <a:schemeClr val="tx2"/>
          </a:solidFill>
          <a:ln w="19050">
            <a:solidFill>
              <a:srgbClr val="0994E9"/>
            </a:solidFill>
            <a:miter lim="800000"/>
            <a:headEnd/>
            <a:tailEnd/>
          </a:ln>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300" b="1">
                <a:solidFill>
                  <a:srgbClr val="0994E9"/>
                </a:solidFill>
                <a:latin typeface="FreightSans Medium" pitchFamily="2" charset="0"/>
              </a:rPr>
              <a:t>AUTOMATICALLY CITE YOUR SOURCES FOR FREE AT WWW.EASYBIB.COM</a:t>
            </a:r>
          </a:p>
        </p:txBody>
      </p:sp>
      <p:sp>
        <p:nvSpPr>
          <p:cNvPr id="20487" name="TextBox 16"/>
          <p:cNvSpPr txBox="1">
            <a:spLocks noChangeArrowheads="1"/>
          </p:cNvSpPr>
          <p:nvPr/>
        </p:nvSpPr>
        <p:spPr bwMode="auto">
          <a:xfrm>
            <a:off x="377825" y="7040563"/>
            <a:ext cx="6107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Data accessed: </a:t>
            </a:r>
            <a:r>
              <a:rPr lang="en-US" sz="1200"/>
              <a:t>Depends on the day</a:t>
            </a:r>
          </a:p>
          <a:p>
            <a:r>
              <a:rPr lang="en-US" sz="900"/>
              <a:t>When did you access the source? Web sources may change and must be considered unique</a:t>
            </a:r>
          </a:p>
        </p:txBody>
      </p:sp>
      <p:pic>
        <p:nvPicPr>
          <p:cNvPr id="20488" name="Picture 23"/>
          <p:cNvPicPr>
            <a:picLocks noChangeAspect="1" noChangeArrowheads="1"/>
          </p:cNvPicPr>
          <p:nvPr/>
        </p:nvPicPr>
        <p:blipFill>
          <a:blip r:embed="rId4">
            <a:extLst>
              <a:ext uri="{28A0092B-C50C-407E-A947-70E740481C1C}">
                <a14:useLocalDpi xmlns:a14="http://schemas.microsoft.com/office/drawing/2010/main" val="0"/>
              </a:ext>
            </a:extLst>
          </a:blip>
          <a:srcRect t="11115" r="66628" b="56192"/>
          <a:stretch>
            <a:fillRect/>
          </a:stretch>
        </p:blipFill>
        <p:spPr bwMode="auto">
          <a:xfrm>
            <a:off x="377825" y="2384425"/>
            <a:ext cx="4068763" cy="236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7"/>
          <p:cNvSpPr txBox="1">
            <a:spLocks noChangeArrowheads="1"/>
          </p:cNvSpPr>
          <p:nvPr/>
        </p:nvSpPr>
        <p:spPr bwMode="auto">
          <a:xfrm>
            <a:off x="5049838" y="256540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a:t>
            </a:r>
          </a:p>
        </p:txBody>
      </p:sp>
      <p:cxnSp>
        <p:nvCxnSpPr>
          <p:cNvPr id="20490" name="Straight Arrow Connector 4"/>
          <p:cNvCxnSpPr>
            <a:cxnSpLocks noChangeShapeType="1"/>
          </p:cNvCxnSpPr>
          <p:nvPr/>
        </p:nvCxnSpPr>
        <p:spPr bwMode="auto">
          <a:xfrm rot="10800000" flipV="1">
            <a:off x="3370263" y="2716213"/>
            <a:ext cx="1692275" cy="1587"/>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1" name="TextBox 7"/>
          <p:cNvSpPr txBox="1">
            <a:spLocks noChangeArrowheads="1"/>
          </p:cNvSpPr>
          <p:nvPr/>
        </p:nvSpPr>
        <p:spPr bwMode="auto">
          <a:xfrm>
            <a:off x="4745038" y="3246438"/>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article</a:t>
            </a:r>
          </a:p>
        </p:txBody>
      </p:sp>
      <p:cxnSp>
        <p:nvCxnSpPr>
          <p:cNvPr id="20492" name="Straight Arrow Connector 4"/>
          <p:cNvCxnSpPr>
            <a:cxnSpLocks noChangeShapeType="1"/>
          </p:cNvCxnSpPr>
          <p:nvPr/>
        </p:nvCxnSpPr>
        <p:spPr bwMode="auto">
          <a:xfrm rot="10800000" flipV="1">
            <a:off x="3465513" y="3389313"/>
            <a:ext cx="1249362" cy="3175"/>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3" name="Picture 24"/>
          <p:cNvPicPr>
            <a:picLocks noChangeAspect="1" noChangeArrowheads="1"/>
          </p:cNvPicPr>
          <p:nvPr/>
        </p:nvPicPr>
        <p:blipFill>
          <a:blip r:embed="rId5">
            <a:extLst>
              <a:ext uri="{28A0092B-C50C-407E-A947-70E740481C1C}">
                <a14:useLocalDpi xmlns:a14="http://schemas.microsoft.com/office/drawing/2010/main" val="0"/>
              </a:ext>
            </a:extLst>
          </a:blip>
          <a:srcRect l="13199" t="32910" r="63567" b="54459"/>
          <a:stretch>
            <a:fillRect/>
          </a:stretch>
        </p:blipFill>
        <p:spPr bwMode="auto">
          <a:xfrm>
            <a:off x="377825" y="5164138"/>
            <a:ext cx="28321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41"/>
          <p:cNvSpPr txBox="1">
            <a:spLocks noChangeArrowheads="1"/>
          </p:cNvSpPr>
          <p:nvPr/>
        </p:nvSpPr>
        <p:spPr bwMode="auto">
          <a:xfrm>
            <a:off x="377825" y="4908550"/>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Bottom of article</a:t>
            </a:r>
            <a:endParaRPr lang="en-US" sz="900"/>
          </a:p>
        </p:txBody>
      </p:sp>
      <p:sp>
        <p:nvSpPr>
          <p:cNvPr id="20495" name="TextBox 7"/>
          <p:cNvSpPr txBox="1">
            <a:spLocks noChangeArrowheads="1"/>
          </p:cNvSpPr>
          <p:nvPr/>
        </p:nvSpPr>
        <p:spPr bwMode="auto">
          <a:xfrm>
            <a:off x="3525838" y="5086350"/>
            <a:ext cx="211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Author</a:t>
            </a:r>
          </a:p>
        </p:txBody>
      </p:sp>
      <p:cxnSp>
        <p:nvCxnSpPr>
          <p:cNvPr id="20496" name="Straight Arrow Connector 4"/>
          <p:cNvCxnSpPr>
            <a:cxnSpLocks noChangeShapeType="1"/>
          </p:cNvCxnSpPr>
          <p:nvPr/>
        </p:nvCxnSpPr>
        <p:spPr bwMode="auto">
          <a:xfrm rot="10800000" flipV="1">
            <a:off x="1460500" y="5240338"/>
            <a:ext cx="2008188" cy="531812"/>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7" name="TextBox 7"/>
          <p:cNvSpPr txBox="1">
            <a:spLocks noChangeArrowheads="1"/>
          </p:cNvSpPr>
          <p:nvPr/>
        </p:nvSpPr>
        <p:spPr bwMode="auto">
          <a:xfrm>
            <a:off x="3511550" y="574357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Date electronically published: </a:t>
            </a:r>
            <a:r>
              <a:rPr lang="en-US" sz="1200"/>
              <a:t>7/15/10</a:t>
            </a:r>
          </a:p>
        </p:txBody>
      </p:sp>
      <p:cxnSp>
        <p:nvCxnSpPr>
          <p:cNvPr id="20498" name="Straight Arrow Connector 4"/>
          <p:cNvCxnSpPr>
            <a:cxnSpLocks noChangeShapeType="1"/>
          </p:cNvCxnSpPr>
          <p:nvPr/>
        </p:nvCxnSpPr>
        <p:spPr bwMode="auto">
          <a:xfrm rot="10800000">
            <a:off x="1684338" y="5892800"/>
            <a:ext cx="1839912" cy="1588"/>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499" name="Picture 25"/>
          <p:cNvPicPr>
            <a:picLocks noChangeAspect="1" noChangeArrowheads="1"/>
          </p:cNvPicPr>
          <p:nvPr/>
        </p:nvPicPr>
        <p:blipFill>
          <a:blip r:embed="rId6">
            <a:extLst>
              <a:ext uri="{28A0092B-C50C-407E-A947-70E740481C1C}">
                <a14:useLocalDpi xmlns:a14="http://schemas.microsoft.com/office/drawing/2010/main" val="0"/>
              </a:ext>
            </a:extLst>
          </a:blip>
          <a:srcRect l="34608" t="91695" r="37646" b="5666"/>
          <a:stretch>
            <a:fillRect/>
          </a:stretch>
        </p:blipFill>
        <p:spPr bwMode="auto">
          <a:xfrm>
            <a:off x="377825" y="6553200"/>
            <a:ext cx="3371850" cy="19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00" name="TextBox 141"/>
          <p:cNvSpPr txBox="1">
            <a:spLocks noChangeArrowheads="1"/>
          </p:cNvSpPr>
          <p:nvPr/>
        </p:nvSpPr>
        <p:spPr bwMode="auto">
          <a:xfrm>
            <a:off x="377825" y="6243638"/>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Article footer – </a:t>
            </a:r>
            <a:r>
              <a:rPr lang="en-US" sz="900"/>
              <a:t>Often contains website publisher information</a:t>
            </a:r>
          </a:p>
        </p:txBody>
      </p:sp>
      <p:sp>
        <p:nvSpPr>
          <p:cNvPr id="20501" name="TextBox 7"/>
          <p:cNvSpPr txBox="1">
            <a:spLocks noChangeArrowheads="1"/>
          </p:cNvSpPr>
          <p:nvPr/>
        </p:nvSpPr>
        <p:spPr bwMode="auto">
          <a:xfrm>
            <a:off x="4332288" y="6511925"/>
            <a:ext cx="2112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200" b="1"/>
              <a:t>Website publisher</a:t>
            </a:r>
          </a:p>
        </p:txBody>
      </p:sp>
      <p:cxnSp>
        <p:nvCxnSpPr>
          <p:cNvPr id="20502" name="Straight Arrow Connector 4"/>
          <p:cNvCxnSpPr>
            <a:cxnSpLocks noChangeShapeType="1"/>
          </p:cNvCxnSpPr>
          <p:nvPr/>
        </p:nvCxnSpPr>
        <p:spPr bwMode="auto">
          <a:xfrm rot="10800000">
            <a:off x="3773488" y="6645275"/>
            <a:ext cx="503237" cy="0"/>
          </a:xfrm>
          <a:prstGeom prst="straightConnector1">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3" name="Rectangle 2"/>
          <p:cNvSpPr>
            <a:spLocks noChangeArrowheads="1"/>
          </p:cNvSpPr>
          <p:nvPr/>
        </p:nvSpPr>
        <p:spPr bwMode="auto">
          <a:xfrm>
            <a:off x="119063" y="744538"/>
            <a:ext cx="6738937" cy="7858125"/>
          </a:xfrm>
          <a:prstGeom prst="rect">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4" name="Rectangle 3"/>
          <p:cNvSpPr>
            <a:spLocks noChangeArrowheads="1"/>
          </p:cNvSpPr>
          <p:nvPr/>
        </p:nvSpPr>
        <p:spPr bwMode="auto">
          <a:xfrm>
            <a:off x="3370263" y="0"/>
            <a:ext cx="3487737" cy="338138"/>
          </a:xfrm>
          <a:prstGeom prst="rect">
            <a:avLst/>
          </a:prstGeom>
          <a:solidFill>
            <a:srgbClr val="FFFFFF"/>
          </a:solidFill>
          <a:ln w="19050">
            <a:solidFill>
              <a:srgbClr val="FFFFFF"/>
            </a:solidFill>
            <a:round/>
            <a:headEnd/>
            <a:tailEnd/>
          </a:ln>
        </p:spPr>
        <p:txBody>
          <a:bodyPr lIns="46800" tIns="46800" rIns="46800" bIns="46800" anchor="ct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endParaRPr lang="es-ES"/>
          </a:p>
        </p:txBody>
      </p:sp>
      <p:sp>
        <p:nvSpPr>
          <p:cNvPr id="20505" name="TextBox 5"/>
          <p:cNvSpPr txBox="1">
            <a:spLocks noChangeArrowheads="1"/>
          </p:cNvSpPr>
          <p:nvPr/>
        </p:nvSpPr>
        <p:spPr bwMode="auto">
          <a:xfrm>
            <a:off x="36513" y="692150"/>
            <a:ext cx="6804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a:t>Example of a Website that is not credible</a:t>
            </a:r>
          </a:p>
        </p:txBody>
      </p:sp>
      <p:sp>
        <p:nvSpPr>
          <p:cNvPr id="20506" name="TextBox 14"/>
          <p:cNvSpPr txBox="1">
            <a:spLocks noChangeArrowheads="1"/>
          </p:cNvSpPr>
          <p:nvPr/>
        </p:nvSpPr>
        <p:spPr bwMode="auto">
          <a:xfrm>
            <a:off x="133350" y="4806950"/>
            <a:ext cx="27003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Within the article</a:t>
            </a:r>
          </a:p>
        </p:txBody>
      </p:sp>
      <p:sp>
        <p:nvSpPr>
          <p:cNvPr id="20507" name="TextBox 38"/>
          <p:cNvSpPr txBox="1">
            <a:spLocks noChangeArrowheads="1"/>
          </p:cNvSpPr>
          <p:nvPr/>
        </p:nvSpPr>
        <p:spPr bwMode="auto">
          <a:xfrm>
            <a:off x="95250" y="7713663"/>
            <a:ext cx="2701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Article Footer</a:t>
            </a:r>
          </a:p>
        </p:txBody>
      </p:sp>
      <p:sp>
        <p:nvSpPr>
          <p:cNvPr id="20508" name="TextBox 39"/>
          <p:cNvSpPr txBox="1">
            <a:spLocks noChangeArrowheads="1"/>
          </p:cNvSpPr>
          <p:nvPr/>
        </p:nvSpPr>
        <p:spPr bwMode="auto">
          <a:xfrm>
            <a:off x="0" y="1174750"/>
            <a:ext cx="3541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ctr"/>
            <a:r>
              <a:rPr lang="en-US" sz="1000" i="1"/>
              <a:t>Top of the article</a:t>
            </a:r>
          </a:p>
        </p:txBody>
      </p:sp>
      <p:pic>
        <p:nvPicPr>
          <p:cNvPr id="205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455738"/>
            <a:ext cx="32877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1813" y="5032375"/>
            <a:ext cx="19113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 y="8021638"/>
            <a:ext cx="3289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TextBox 9"/>
          <p:cNvSpPr txBox="1">
            <a:spLocks noChangeArrowheads="1"/>
          </p:cNvSpPr>
          <p:nvPr/>
        </p:nvSpPr>
        <p:spPr bwMode="auto">
          <a:xfrm>
            <a:off x="4103688" y="3846513"/>
            <a:ext cx="2308225" cy="86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Currency: This article does not provide a publication date, therefore it is impossible to tell if the information it provides is out of date.</a:t>
            </a:r>
          </a:p>
        </p:txBody>
      </p:sp>
      <p:sp>
        <p:nvSpPr>
          <p:cNvPr id="20513" name="TextBox 12"/>
          <p:cNvSpPr txBox="1">
            <a:spLocks noChangeArrowheads="1"/>
          </p:cNvSpPr>
          <p:nvPr/>
        </p:nvSpPr>
        <p:spPr bwMode="auto">
          <a:xfrm>
            <a:off x="3556000" y="5403850"/>
            <a:ext cx="2554288" cy="86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Citations &amp; Links: The articles on this site do not cite their information. Following the related article links leads to questionable content.</a:t>
            </a:r>
          </a:p>
        </p:txBody>
      </p:sp>
      <p:sp>
        <p:nvSpPr>
          <p:cNvPr id="20514" name="TextBox 13"/>
          <p:cNvSpPr txBox="1">
            <a:spLocks noChangeArrowheads="1"/>
          </p:cNvSpPr>
          <p:nvPr/>
        </p:nvSpPr>
        <p:spPr bwMode="auto">
          <a:xfrm>
            <a:off x="2941638" y="7102475"/>
            <a:ext cx="3722687"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Publisher: This site provides a publisher, who upon investigation, was found to have questionable credibility and who does not take responsibility for the content they provide.</a:t>
            </a:r>
          </a:p>
        </p:txBody>
      </p:sp>
      <p:sp>
        <p:nvSpPr>
          <p:cNvPr id="20515" name="TextBox 8"/>
          <p:cNvSpPr txBox="1">
            <a:spLocks noChangeArrowheads="1"/>
          </p:cNvSpPr>
          <p:nvPr/>
        </p:nvSpPr>
        <p:spPr bwMode="auto">
          <a:xfrm>
            <a:off x="4148138" y="1979613"/>
            <a:ext cx="2247900" cy="86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sz="1000"/>
              <a:t>Author: The authors on this site are not given, and therefore it is impossible to discern their credentials and authority to speak on any given subject. </a:t>
            </a:r>
          </a:p>
        </p:txBody>
      </p:sp>
      <p:cxnSp>
        <p:nvCxnSpPr>
          <p:cNvPr id="20516" name="Straight Arrow Connector 5"/>
          <p:cNvCxnSpPr>
            <a:cxnSpLocks noChangeShapeType="1"/>
          </p:cNvCxnSpPr>
          <p:nvPr/>
        </p:nvCxnSpPr>
        <p:spPr bwMode="auto">
          <a:xfrm flipH="1" flipV="1">
            <a:off x="2166938" y="5394325"/>
            <a:ext cx="1339850" cy="3397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7" name="Straight Arrow Connector 7"/>
          <p:cNvCxnSpPr>
            <a:cxnSpLocks noChangeShapeType="1"/>
          </p:cNvCxnSpPr>
          <p:nvPr/>
        </p:nvCxnSpPr>
        <p:spPr bwMode="auto">
          <a:xfrm flipH="1">
            <a:off x="2255838" y="7210425"/>
            <a:ext cx="655637" cy="8429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8" name="Text Box 62"/>
          <p:cNvSpPr txBox="1">
            <a:spLocks noChangeArrowheads="1"/>
          </p:cNvSpPr>
          <p:nvPr/>
        </p:nvSpPr>
        <p:spPr bwMode="auto">
          <a:xfrm>
            <a:off x="2466975" y="223838"/>
            <a:ext cx="421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6800" tIns="46800" rIns="46800" bIns="46800">
            <a:spAutoFit/>
          </a:bodyPr>
          <a:lstStyle>
            <a:lvl1pPr defTabSz="852488">
              <a:defRPr sz="2200">
                <a:solidFill>
                  <a:schemeClr val="tx1"/>
                </a:solidFill>
                <a:latin typeface="Verdana" panose="020B0604030504040204" pitchFamily="34" charset="0"/>
                <a:ea typeface="MS PGothic" panose="020B0600070205080204" pitchFamily="34" charset="-128"/>
              </a:defRPr>
            </a:lvl1pPr>
            <a:lvl2pPr marL="742950" indent="-285750" defTabSz="852488">
              <a:defRPr sz="2200">
                <a:solidFill>
                  <a:schemeClr val="tx1"/>
                </a:solidFill>
                <a:latin typeface="Verdana" panose="020B0604030504040204" pitchFamily="34" charset="0"/>
                <a:ea typeface="MS PGothic" panose="020B0600070205080204" pitchFamily="34" charset="-128"/>
              </a:defRPr>
            </a:lvl2pPr>
            <a:lvl3pPr marL="1143000" indent="-228600" defTabSz="852488">
              <a:defRPr sz="2200">
                <a:solidFill>
                  <a:schemeClr val="tx1"/>
                </a:solidFill>
                <a:latin typeface="Verdana" panose="020B0604030504040204" pitchFamily="34" charset="0"/>
                <a:ea typeface="MS PGothic" panose="020B0600070205080204" pitchFamily="34" charset="-128"/>
              </a:defRPr>
            </a:lvl3pPr>
            <a:lvl4pPr marL="1600200" indent="-228600" defTabSz="852488">
              <a:defRPr sz="2200">
                <a:solidFill>
                  <a:schemeClr val="tx1"/>
                </a:solidFill>
                <a:latin typeface="Verdana" panose="020B0604030504040204" pitchFamily="34" charset="0"/>
                <a:ea typeface="MS PGothic" panose="020B0600070205080204" pitchFamily="34" charset="-128"/>
              </a:defRPr>
            </a:lvl4pPr>
            <a:lvl5pPr marL="2057400" indent="-228600" defTabSz="852488">
              <a:defRPr sz="2200">
                <a:solidFill>
                  <a:schemeClr val="tx1"/>
                </a:solidFill>
                <a:latin typeface="Verdana" panose="020B0604030504040204" pitchFamily="34" charset="0"/>
                <a:ea typeface="MS PGothic" panose="020B0600070205080204" pitchFamily="34" charset="-128"/>
              </a:defRPr>
            </a:lvl5pPr>
            <a:lvl6pPr marL="25146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852488"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pPr algn="r"/>
            <a:r>
              <a:rPr lang="en-US" sz="1800" b="1">
                <a:solidFill>
                  <a:srgbClr val="B2B2B2"/>
                </a:solidFill>
                <a:latin typeface="FreightSans Medium" pitchFamily="2" charset="0"/>
              </a:rPr>
              <a:t>Cite it at easybib.com</a:t>
            </a:r>
          </a:p>
        </p:txBody>
      </p:sp>
      <p:sp>
        <p:nvSpPr>
          <p:cNvPr id="20519" name="TextBox 4"/>
          <p:cNvSpPr txBox="1">
            <a:spLocks noChangeArrowheads="1"/>
          </p:cNvSpPr>
          <p:nvPr/>
        </p:nvSpPr>
        <p:spPr bwMode="auto">
          <a:xfrm>
            <a:off x="3030538" y="-58738"/>
            <a:ext cx="382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Gothic" panose="020B0600070205080204" pitchFamily="34" charset="-128"/>
              </a:defRPr>
            </a:lvl9pPr>
          </a:lstStyle>
          <a:p>
            <a:r>
              <a:rPr lang="en-US"/>
              <a:t>Website Evaluation Guide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PERSIZE" val="LETTER"/>
  <p:tag name="BACKGROUNDCOLOR" val="16777215"/>
  <p:tag name="BACKGROUNDINTENSITY" val="LIGHT"/>
  <p:tag name="PRESENTATIONTYPE" val="BOARDWHITE"/>
  <p:tag name="LOGO" val="FALSE"/>
  <p:tag name="OFFICECODE" val="TRUE"/>
  <p:tag name="FOOTER" val="TRUE"/>
  <p:tag name="OFFICE" val="Boston"/>
  <p:tag name="VERSION" val="3.00"/>
</p:tagLst>
</file>

<file path=ppt/tags/tag10.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1.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1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3.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4.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5.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6.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9.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Default Design">
  <a:themeElements>
    <a:clrScheme name="">
      <a:dk1>
        <a:srgbClr val="000000"/>
      </a:dk1>
      <a:lt1>
        <a:srgbClr val="B2B2B2"/>
      </a:lt1>
      <a:dk2>
        <a:srgbClr val="FFFFFF"/>
      </a:dk2>
      <a:lt2>
        <a:srgbClr val="000000"/>
      </a:lt2>
      <a:accent1>
        <a:srgbClr val="99CCFF"/>
      </a:accent1>
      <a:accent2>
        <a:srgbClr val="FFCC33"/>
      </a:accent2>
      <a:accent3>
        <a:srgbClr val="D5D5D5"/>
      </a:accent3>
      <a:accent4>
        <a:srgbClr val="000000"/>
      </a:accent4>
      <a:accent5>
        <a:srgbClr val="CAE2FF"/>
      </a:accent5>
      <a:accent6>
        <a:srgbClr val="E7B92D"/>
      </a:accent6>
      <a:hlink>
        <a:srgbClr val="000000"/>
      </a:hlink>
      <a:folHlink>
        <a:srgbClr val="CC00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21254</TotalTime>
  <Words>3361</Words>
  <Application>Microsoft Office PowerPoint</Application>
  <PresentationFormat>On-screen Show (4:3)</PresentationFormat>
  <Paragraphs>322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White template</dc:title>
  <dc:creator>Darshan Somashekar</dc:creator>
  <cp:lastModifiedBy>NWTECH</cp:lastModifiedBy>
  <cp:revision>399</cp:revision>
  <cp:lastPrinted>1997-11-21T19:58:16Z</cp:lastPrinted>
  <dcterms:created xsi:type="dcterms:W3CDTF">1996-11-19T17:06:52Z</dcterms:created>
  <dcterms:modified xsi:type="dcterms:W3CDTF">2014-09-04T22:11:05Z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PaperSize">
    <vt:lpwstr>Letter</vt:lpwstr>
  </property>
  <property fmtid="{D5CDD505-2E9C-101B-9397-08002B2CF9AE}" pid="4" name="BackgroundIntensity">
    <vt:lpwstr>Light</vt:lpwstr>
  </property>
  <property fmtid="{D5CDD505-2E9C-101B-9397-08002B2CF9AE}" pid="5" name="BackgroundColor">
    <vt:lpwstr>255,255,255</vt:lpwstr>
  </property>
  <property fmtid="{D5CDD505-2E9C-101B-9397-08002B2CF9AE}" pid="6" name="Logo">
    <vt:lpwstr>False</vt:lpwstr>
  </property>
  <property fmtid="{D5CDD505-2E9C-101B-9397-08002B2CF9AE}" pid="7" name="OfficeCode">
    <vt:lpwstr>True</vt:lpwstr>
  </property>
  <property fmtid="{D5CDD505-2E9C-101B-9397-08002B2CF9AE}" pid="8" name="Footer">
    <vt:lpwstr>True</vt:lpwstr>
  </property>
  <property fmtid="{D5CDD505-2E9C-101B-9397-08002B2CF9AE}" pid="9" name="RequireDisclaimer">
    <vt:bool>false</vt:bool>
  </property>
  <property fmtid="{D5CDD505-2E9C-101B-9397-08002B2CF9AE}" pid="10" name="NumberOfSlides">
    <vt:i4>1</vt:i4>
  </property>
  <property fmtid="{D5CDD505-2E9C-101B-9397-08002B2CF9AE}" pid="11" name="RevisionCount">
    <vt:i4>100</vt:i4>
  </property>
</Properties>
</file>